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Arimo Bold" panose="020B0704020202020204" pitchFamily="34" charset="0"/>
      <p:regular r:id="rId20"/>
      <p:bold r:id="rId21"/>
    </p:embeddedFont>
    <p:embeddedFont>
      <p:font typeface="Arimo" panose="020B060402020202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87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972384" y="6310598"/>
            <a:ext cx="12343232" cy="2947702"/>
            <a:chOff x="0" y="0"/>
            <a:chExt cx="3435888" cy="8205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35888" cy="820529"/>
            </a:xfrm>
            <a:custGeom>
              <a:avLst/>
              <a:gdLst/>
              <a:ahLst/>
              <a:cxnLst/>
              <a:rect l="l" t="t" r="r" b="b"/>
              <a:pathLst>
                <a:path w="3435888" h="820529">
                  <a:moveTo>
                    <a:pt x="31988" y="0"/>
                  </a:moveTo>
                  <a:lnTo>
                    <a:pt x="3403900" y="0"/>
                  </a:lnTo>
                  <a:cubicBezTo>
                    <a:pt x="3412384" y="0"/>
                    <a:pt x="3420520" y="3370"/>
                    <a:pt x="3426519" y="9369"/>
                  </a:cubicBezTo>
                  <a:cubicBezTo>
                    <a:pt x="3432518" y="15368"/>
                    <a:pt x="3435888" y="23504"/>
                    <a:pt x="3435888" y="31988"/>
                  </a:cubicBezTo>
                  <a:lnTo>
                    <a:pt x="3435888" y="788540"/>
                  </a:lnTo>
                  <a:cubicBezTo>
                    <a:pt x="3435888" y="797024"/>
                    <a:pt x="3432518" y="805160"/>
                    <a:pt x="3426519" y="811159"/>
                  </a:cubicBezTo>
                  <a:cubicBezTo>
                    <a:pt x="3420520" y="817158"/>
                    <a:pt x="3412384" y="820529"/>
                    <a:pt x="3403900" y="820529"/>
                  </a:cubicBezTo>
                  <a:lnTo>
                    <a:pt x="31988" y="820529"/>
                  </a:lnTo>
                  <a:cubicBezTo>
                    <a:pt x="23504" y="820529"/>
                    <a:pt x="15368" y="817158"/>
                    <a:pt x="9369" y="811159"/>
                  </a:cubicBezTo>
                  <a:cubicBezTo>
                    <a:pt x="3370" y="805160"/>
                    <a:pt x="0" y="797024"/>
                    <a:pt x="0" y="788540"/>
                  </a:cubicBezTo>
                  <a:lnTo>
                    <a:pt x="0" y="31988"/>
                  </a:lnTo>
                  <a:cubicBezTo>
                    <a:pt x="0" y="23504"/>
                    <a:pt x="3370" y="15368"/>
                    <a:pt x="9369" y="9369"/>
                  </a:cubicBezTo>
                  <a:cubicBezTo>
                    <a:pt x="15368" y="3370"/>
                    <a:pt x="23504" y="0"/>
                    <a:pt x="31988" y="0"/>
                  </a:cubicBezTo>
                  <a:close/>
                </a:path>
              </a:pathLst>
            </a:custGeom>
            <a:solidFill>
              <a:srgbClr val="97A25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435888" cy="858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68877" y="6587980"/>
            <a:ext cx="17350247" cy="1483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95"/>
              </a:lnSpc>
            </a:pPr>
            <a:r>
              <a:rPr lang="en-US" sz="9500" spc="-114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WALD &amp; WILDTIERE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389099" y="8109440"/>
            <a:ext cx="9509802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BIODIVERSITÄT &amp; ARTENVIELFALT AM HIMMEL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5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609" y="2081002"/>
            <a:ext cx="9590345" cy="1398372"/>
            <a:chOff x="0" y="0"/>
            <a:chExt cx="2627437" cy="3892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27437" cy="389254"/>
            </a:xfrm>
            <a:custGeom>
              <a:avLst/>
              <a:gdLst/>
              <a:ahLst/>
              <a:cxnLst/>
              <a:rect l="l" t="t" r="r" b="b"/>
              <a:pathLst>
                <a:path w="2627437" h="389254">
                  <a:moveTo>
                    <a:pt x="41831" y="0"/>
                  </a:moveTo>
                  <a:lnTo>
                    <a:pt x="2585606" y="0"/>
                  </a:lnTo>
                  <a:cubicBezTo>
                    <a:pt x="2608709" y="0"/>
                    <a:pt x="2627437" y="18728"/>
                    <a:pt x="2627437" y="41831"/>
                  </a:cubicBezTo>
                  <a:lnTo>
                    <a:pt x="2627437" y="347423"/>
                  </a:lnTo>
                  <a:cubicBezTo>
                    <a:pt x="2627437" y="358517"/>
                    <a:pt x="2623030" y="369157"/>
                    <a:pt x="2615185" y="377002"/>
                  </a:cubicBezTo>
                  <a:cubicBezTo>
                    <a:pt x="2607340" y="384847"/>
                    <a:pt x="2596700" y="389254"/>
                    <a:pt x="2585606" y="389254"/>
                  </a:cubicBezTo>
                  <a:lnTo>
                    <a:pt x="41831" y="389254"/>
                  </a:lnTo>
                  <a:cubicBezTo>
                    <a:pt x="18728" y="389254"/>
                    <a:pt x="0" y="370526"/>
                    <a:pt x="0" y="347423"/>
                  </a:cubicBezTo>
                  <a:lnTo>
                    <a:pt x="0" y="41831"/>
                  </a:lnTo>
                  <a:cubicBezTo>
                    <a:pt x="0" y="30737"/>
                    <a:pt x="4407" y="20097"/>
                    <a:pt x="12252" y="12252"/>
                  </a:cubicBezTo>
                  <a:cubicBezTo>
                    <a:pt x="20097" y="4407"/>
                    <a:pt x="30737" y="0"/>
                    <a:pt x="41831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2627437" cy="474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31609" y="679354"/>
            <a:ext cx="17137414" cy="1057247"/>
            <a:chOff x="0" y="0"/>
            <a:chExt cx="4770407" cy="2942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0407" cy="294297"/>
            </a:xfrm>
            <a:custGeom>
              <a:avLst/>
              <a:gdLst/>
              <a:ahLst/>
              <a:cxnLst/>
              <a:rect l="l" t="t" r="r" b="b"/>
              <a:pathLst>
                <a:path w="4770407" h="294297">
                  <a:moveTo>
                    <a:pt x="23040" y="0"/>
                  </a:moveTo>
                  <a:lnTo>
                    <a:pt x="4747368" y="0"/>
                  </a:lnTo>
                  <a:cubicBezTo>
                    <a:pt x="4760092" y="0"/>
                    <a:pt x="4770407" y="10315"/>
                    <a:pt x="4770407" y="23040"/>
                  </a:cubicBezTo>
                  <a:lnTo>
                    <a:pt x="4770407" y="271258"/>
                  </a:lnTo>
                  <a:cubicBezTo>
                    <a:pt x="4770407" y="283982"/>
                    <a:pt x="4760092" y="294297"/>
                    <a:pt x="4747368" y="294297"/>
                  </a:cubicBezTo>
                  <a:lnTo>
                    <a:pt x="23040" y="294297"/>
                  </a:lnTo>
                  <a:cubicBezTo>
                    <a:pt x="10315" y="294297"/>
                    <a:pt x="0" y="283982"/>
                    <a:pt x="0" y="271258"/>
                  </a:cubicBezTo>
                  <a:lnTo>
                    <a:pt x="0" y="23040"/>
                  </a:lnTo>
                  <a:cubicBezTo>
                    <a:pt x="0" y="10315"/>
                    <a:pt x="10315" y="0"/>
                    <a:pt x="23040" y="0"/>
                  </a:cubicBezTo>
                  <a:close/>
                </a:path>
              </a:pathLst>
            </a:custGeom>
            <a:solidFill>
              <a:srgbClr val="97A25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0407" cy="332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95349" y="2298773"/>
            <a:ext cx="9590345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Amphibienart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mit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auffällig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schwarz-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gelber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Färbung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langer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beweglicher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Schwanz</a:t>
            </a:r>
            <a:endParaRPr lang="en-US" sz="3999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31609" y="871730"/>
            <a:ext cx="17137414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3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FEUERSALAMANDER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31609" y="3822275"/>
            <a:ext cx="9111042" cy="824591"/>
            <a:chOff x="0" y="0"/>
            <a:chExt cx="2536169" cy="22953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36169" cy="229535"/>
            </a:xfrm>
            <a:custGeom>
              <a:avLst/>
              <a:gdLst/>
              <a:ahLst/>
              <a:cxnLst/>
              <a:rect l="l" t="t" r="r" b="b"/>
              <a:pathLst>
                <a:path w="2536169" h="229535">
                  <a:moveTo>
                    <a:pt x="43336" y="0"/>
                  </a:moveTo>
                  <a:lnTo>
                    <a:pt x="2492833" y="0"/>
                  </a:lnTo>
                  <a:cubicBezTo>
                    <a:pt x="2516767" y="0"/>
                    <a:pt x="2536169" y="19402"/>
                    <a:pt x="2536169" y="43336"/>
                  </a:cubicBezTo>
                  <a:lnTo>
                    <a:pt x="2536169" y="186199"/>
                  </a:lnTo>
                  <a:cubicBezTo>
                    <a:pt x="2536169" y="210133"/>
                    <a:pt x="2516767" y="229535"/>
                    <a:pt x="2492833" y="229535"/>
                  </a:cubicBezTo>
                  <a:lnTo>
                    <a:pt x="43336" y="229535"/>
                  </a:lnTo>
                  <a:cubicBezTo>
                    <a:pt x="19402" y="229535"/>
                    <a:pt x="0" y="210133"/>
                    <a:pt x="0" y="186199"/>
                  </a:cubicBezTo>
                  <a:lnTo>
                    <a:pt x="0" y="43336"/>
                  </a:lnTo>
                  <a:cubicBezTo>
                    <a:pt x="0" y="19402"/>
                    <a:pt x="19402" y="0"/>
                    <a:pt x="43336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85725"/>
              <a:ext cx="2536169" cy="3152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95350" y="4040046"/>
            <a:ext cx="9275176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dämmerungsaktiv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&amp;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nach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Regenfällen</a:t>
            </a:r>
            <a:endParaRPr lang="en-US" sz="3999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731609" y="4989766"/>
            <a:ext cx="8907517" cy="1363877"/>
            <a:chOff x="0" y="0"/>
            <a:chExt cx="2479515" cy="37965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79516" cy="379652"/>
            </a:xfrm>
            <a:custGeom>
              <a:avLst/>
              <a:gdLst/>
              <a:ahLst/>
              <a:cxnLst/>
              <a:rect l="l" t="t" r="r" b="b"/>
              <a:pathLst>
                <a:path w="2479516" h="379652">
                  <a:moveTo>
                    <a:pt x="44326" y="0"/>
                  </a:moveTo>
                  <a:lnTo>
                    <a:pt x="2435189" y="0"/>
                  </a:lnTo>
                  <a:cubicBezTo>
                    <a:pt x="2446945" y="0"/>
                    <a:pt x="2458220" y="4670"/>
                    <a:pt x="2466533" y="12983"/>
                  </a:cubicBezTo>
                  <a:cubicBezTo>
                    <a:pt x="2474845" y="21296"/>
                    <a:pt x="2479516" y="32570"/>
                    <a:pt x="2479516" y="44326"/>
                  </a:cubicBezTo>
                  <a:lnTo>
                    <a:pt x="2479516" y="335325"/>
                  </a:lnTo>
                  <a:cubicBezTo>
                    <a:pt x="2479516" y="347081"/>
                    <a:pt x="2474845" y="358356"/>
                    <a:pt x="2466533" y="366669"/>
                  </a:cubicBezTo>
                  <a:cubicBezTo>
                    <a:pt x="2458220" y="374982"/>
                    <a:pt x="2446945" y="379652"/>
                    <a:pt x="2435189" y="379652"/>
                  </a:cubicBezTo>
                  <a:lnTo>
                    <a:pt x="44326" y="379652"/>
                  </a:lnTo>
                  <a:cubicBezTo>
                    <a:pt x="32570" y="379652"/>
                    <a:pt x="21296" y="374982"/>
                    <a:pt x="12983" y="366669"/>
                  </a:cubicBezTo>
                  <a:cubicBezTo>
                    <a:pt x="4670" y="358356"/>
                    <a:pt x="0" y="347081"/>
                    <a:pt x="0" y="335325"/>
                  </a:cubicBezTo>
                  <a:lnTo>
                    <a:pt x="0" y="44326"/>
                  </a:lnTo>
                  <a:cubicBezTo>
                    <a:pt x="0" y="32570"/>
                    <a:pt x="4670" y="21296"/>
                    <a:pt x="12983" y="12983"/>
                  </a:cubicBezTo>
                  <a:cubicBezTo>
                    <a:pt x="21296" y="4670"/>
                    <a:pt x="32570" y="0"/>
                    <a:pt x="44326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2479515" cy="465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95350" y="5207537"/>
            <a:ext cx="8404966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leben in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feuchten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Wäldern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oder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in der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Nähe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von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Gewässen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(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Bachufern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)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0567664" y="2081002"/>
            <a:ext cx="7022235" cy="2470456"/>
            <a:chOff x="0" y="0"/>
            <a:chExt cx="1954724" cy="68768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54724" cy="687681"/>
            </a:xfrm>
            <a:custGeom>
              <a:avLst/>
              <a:gdLst/>
              <a:ahLst/>
              <a:cxnLst/>
              <a:rect l="l" t="t" r="r" b="b"/>
              <a:pathLst>
                <a:path w="1954724" h="687681">
                  <a:moveTo>
                    <a:pt x="56227" y="0"/>
                  </a:moveTo>
                  <a:lnTo>
                    <a:pt x="1898498" y="0"/>
                  </a:lnTo>
                  <a:cubicBezTo>
                    <a:pt x="1929551" y="0"/>
                    <a:pt x="1954724" y="25174"/>
                    <a:pt x="1954724" y="56227"/>
                  </a:cubicBezTo>
                  <a:lnTo>
                    <a:pt x="1954724" y="631454"/>
                  </a:lnTo>
                  <a:cubicBezTo>
                    <a:pt x="1954724" y="662508"/>
                    <a:pt x="1929551" y="687681"/>
                    <a:pt x="1898498" y="687681"/>
                  </a:cubicBezTo>
                  <a:lnTo>
                    <a:pt x="56227" y="687681"/>
                  </a:lnTo>
                  <a:cubicBezTo>
                    <a:pt x="25174" y="687681"/>
                    <a:pt x="0" y="662508"/>
                    <a:pt x="0" y="631454"/>
                  </a:cubicBezTo>
                  <a:lnTo>
                    <a:pt x="0" y="56227"/>
                  </a:lnTo>
                  <a:cubicBezTo>
                    <a:pt x="0" y="25174"/>
                    <a:pt x="25174" y="0"/>
                    <a:pt x="56227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85725"/>
              <a:ext cx="1954724" cy="7734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731405" y="2289248"/>
            <a:ext cx="6612784" cy="2107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3"/>
              </a:lnSpc>
            </a:pPr>
            <a:r>
              <a:rPr lang="en-US" sz="4083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ernähren</a:t>
            </a:r>
            <a:r>
              <a:rPr lang="en-US" sz="4083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083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sich</a:t>
            </a:r>
            <a:r>
              <a:rPr lang="en-US" sz="4083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von </a:t>
            </a:r>
            <a:r>
              <a:rPr lang="en-US" sz="4083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Insekten</a:t>
            </a:r>
            <a:r>
              <a:rPr lang="en-US" sz="4083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4083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Spinnen</a:t>
            </a:r>
            <a:r>
              <a:rPr lang="en-US" sz="4083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4083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Tausendfüßlern</a:t>
            </a:r>
            <a:r>
              <a:rPr lang="en-US" sz="4083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</a:p>
          <a:p>
            <a:pPr algn="l">
              <a:lnSpc>
                <a:spcPts val="4083"/>
              </a:lnSpc>
            </a:pPr>
            <a:r>
              <a:rPr lang="en-US" sz="4083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Asseln</a:t>
            </a:r>
            <a:r>
              <a:rPr lang="en-US" sz="4083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4083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Nacktschnecken</a:t>
            </a:r>
            <a:r>
              <a:rPr lang="en-US" sz="4083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&amp; </a:t>
            </a:r>
            <a:r>
              <a:rPr lang="en-US" sz="4083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Würmern</a:t>
            </a:r>
            <a:endParaRPr lang="en-US" sz="4083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9842651" y="4873195"/>
            <a:ext cx="8026372" cy="2230249"/>
            <a:chOff x="0" y="0"/>
            <a:chExt cx="2234238" cy="62081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234238" cy="620817"/>
            </a:xfrm>
            <a:custGeom>
              <a:avLst/>
              <a:gdLst/>
              <a:ahLst/>
              <a:cxnLst/>
              <a:rect l="l" t="t" r="r" b="b"/>
              <a:pathLst>
                <a:path w="2234238" h="620817">
                  <a:moveTo>
                    <a:pt x="49193" y="0"/>
                  </a:moveTo>
                  <a:lnTo>
                    <a:pt x="2185046" y="0"/>
                  </a:lnTo>
                  <a:cubicBezTo>
                    <a:pt x="2212214" y="0"/>
                    <a:pt x="2234238" y="22024"/>
                    <a:pt x="2234238" y="49193"/>
                  </a:cubicBezTo>
                  <a:lnTo>
                    <a:pt x="2234238" y="571624"/>
                  </a:lnTo>
                  <a:cubicBezTo>
                    <a:pt x="2234238" y="598793"/>
                    <a:pt x="2212214" y="620817"/>
                    <a:pt x="2185046" y="620817"/>
                  </a:cubicBezTo>
                  <a:lnTo>
                    <a:pt x="49193" y="620817"/>
                  </a:lnTo>
                  <a:cubicBezTo>
                    <a:pt x="22024" y="620817"/>
                    <a:pt x="0" y="598793"/>
                    <a:pt x="0" y="571624"/>
                  </a:cubicBezTo>
                  <a:lnTo>
                    <a:pt x="0" y="49193"/>
                  </a:lnTo>
                  <a:cubicBezTo>
                    <a:pt x="0" y="22024"/>
                    <a:pt x="22024" y="0"/>
                    <a:pt x="49193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85725"/>
              <a:ext cx="2234238" cy="706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0170526" y="4968445"/>
            <a:ext cx="7847685" cy="205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besonders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gefährdet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durch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Straßenbau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Begradigung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und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Ausbau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von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Bächen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Verkehr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&amp;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Wasserverschmutzung</a:t>
            </a:r>
            <a:endParaRPr lang="en-US" sz="3999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775028" y="6696543"/>
            <a:ext cx="4719898" cy="846570"/>
            <a:chOff x="0" y="0"/>
            <a:chExt cx="1313841" cy="23565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313841" cy="235653"/>
            </a:xfrm>
            <a:custGeom>
              <a:avLst/>
              <a:gdLst/>
              <a:ahLst/>
              <a:cxnLst/>
              <a:rect l="l" t="t" r="r" b="b"/>
              <a:pathLst>
                <a:path w="1313841" h="235653">
                  <a:moveTo>
                    <a:pt x="83654" y="0"/>
                  </a:moveTo>
                  <a:lnTo>
                    <a:pt x="1230187" y="0"/>
                  </a:lnTo>
                  <a:cubicBezTo>
                    <a:pt x="1252373" y="0"/>
                    <a:pt x="1273651" y="8814"/>
                    <a:pt x="1289339" y="24502"/>
                  </a:cubicBezTo>
                  <a:cubicBezTo>
                    <a:pt x="1305027" y="40190"/>
                    <a:pt x="1313841" y="61468"/>
                    <a:pt x="1313841" y="83654"/>
                  </a:cubicBezTo>
                  <a:lnTo>
                    <a:pt x="1313841" y="151999"/>
                  </a:lnTo>
                  <a:cubicBezTo>
                    <a:pt x="1313841" y="198200"/>
                    <a:pt x="1276388" y="235653"/>
                    <a:pt x="1230187" y="235653"/>
                  </a:cubicBezTo>
                  <a:lnTo>
                    <a:pt x="83654" y="235653"/>
                  </a:lnTo>
                  <a:cubicBezTo>
                    <a:pt x="61468" y="235653"/>
                    <a:pt x="40190" y="226839"/>
                    <a:pt x="24502" y="211151"/>
                  </a:cubicBezTo>
                  <a:cubicBezTo>
                    <a:pt x="8814" y="195463"/>
                    <a:pt x="0" y="174185"/>
                    <a:pt x="0" y="151999"/>
                  </a:cubicBezTo>
                  <a:lnTo>
                    <a:pt x="0" y="83654"/>
                  </a:lnTo>
                  <a:cubicBezTo>
                    <a:pt x="0" y="61468"/>
                    <a:pt x="8814" y="40190"/>
                    <a:pt x="24502" y="24502"/>
                  </a:cubicBezTo>
                  <a:cubicBezTo>
                    <a:pt x="40190" y="8814"/>
                    <a:pt x="61468" y="0"/>
                    <a:pt x="83654" y="0"/>
                  </a:cubicBezTo>
                  <a:close/>
                </a:path>
              </a:pathLst>
            </a:custGeom>
            <a:solidFill>
              <a:srgbClr val="0B544B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85725"/>
              <a:ext cx="1313841" cy="3213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75028" y="7886013"/>
            <a:ext cx="13752992" cy="1831605"/>
            <a:chOff x="0" y="0"/>
            <a:chExt cx="3828312" cy="50984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828312" cy="509849"/>
            </a:xfrm>
            <a:custGeom>
              <a:avLst/>
              <a:gdLst/>
              <a:ahLst/>
              <a:cxnLst/>
              <a:rect l="l" t="t" r="r" b="b"/>
              <a:pathLst>
                <a:path w="3828312" h="509849">
                  <a:moveTo>
                    <a:pt x="28709" y="0"/>
                  </a:moveTo>
                  <a:lnTo>
                    <a:pt x="3799603" y="0"/>
                  </a:lnTo>
                  <a:cubicBezTo>
                    <a:pt x="3815459" y="0"/>
                    <a:pt x="3828312" y="12854"/>
                    <a:pt x="3828312" y="28709"/>
                  </a:cubicBezTo>
                  <a:lnTo>
                    <a:pt x="3828312" y="481140"/>
                  </a:lnTo>
                  <a:cubicBezTo>
                    <a:pt x="3828312" y="496996"/>
                    <a:pt x="3815459" y="509849"/>
                    <a:pt x="3799603" y="509849"/>
                  </a:cubicBezTo>
                  <a:lnTo>
                    <a:pt x="28709" y="509849"/>
                  </a:lnTo>
                  <a:cubicBezTo>
                    <a:pt x="12854" y="509849"/>
                    <a:pt x="0" y="496996"/>
                    <a:pt x="0" y="481140"/>
                  </a:cubicBezTo>
                  <a:lnTo>
                    <a:pt x="0" y="28709"/>
                  </a:lnTo>
                  <a:cubicBezTo>
                    <a:pt x="0" y="12854"/>
                    <a:pt x="12854" y="0"/>
                    <a:pt x="28709" y="0"/>
                  </a:cubicBezTo>
                  <a:close/>
                </a:path>
              </a:pathLst>
            </a:custGeom>
            <a:solidFill>
              <a:srgbClr val="0B544B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85725"/>
              <a:ext cx="3828312" cy="5955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182197" y="6865007"/>
            <a:ext cx="5178948" cy="53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Wusstest du ...?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33450" y="8066988"/>
            <a:ext cx="13594570" cy="1549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Sie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besitzen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Giftdrüsen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am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Rücken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tödlich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für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kleine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Tiere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Hautreizungen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beim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Menschen (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Hände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waschen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wenn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man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Feuersalamander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berührt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hat).</a:t>
            </a:r>
          </a:p>
        </p:txBody>
      </p:sp>
      <p:sp>
        <p:nvSpPr>
          <p:cNvPr id="34" name="Freeform 34"/>
          <p:cNvSpPr/>
          <p:nvPr/>
        </p:nvSpPr>
        <p:spPr>
          <a:xfrm rot="2380865">
            <a:off x="15413626" y="7273460"/>
            <a:ext cx="1416522" cy="2890862"/>
          </a:xfrm>
          <a:custGeom>
            <a:avLst/>
            <a:gdLst/>
            <a:ahLst/>
            <a:cxnLst/>
            <a:rect l="l" t="t" r="r" b="b"/>
            <a:pathLst>
              <a:path w="1416522" h="2890862">
                <a:moveTo>
                  <a:pt x="0" y="0"/>
                </a:moveTo>
                <a:lnTo>
                  <a:pt x="1416522" y="0"/>
                </a:lnTo>
                <a:lnTo>
                  <a:pt x="1416522" y="2890862"/>
                </a:lnTo>
                <a:lnTo>
                  <a:pt x="0" y="28908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5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609" y="3076341"/>
            <a:ext cx="17069762" cy="4134319"/>
            <a:chOff x="0" y="0"/>
            <a:chExt cx="4751575" cy="11508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51575" cy="1150838"/>
            </a:xfrm>
            <a:custGeom>
              <a:avLst/>
              <a:gdLst/>
              <a:ahLst/>
              <a:cxnLst/>
              <a:rect l="l" t="t" r="r" b="b"/>
              <a:pathLst>
                <a:path w="4751575" h="1150838">
                  <a:moveTo>
                    <a:pt x="23131" y="0"/>
                  </a:moveTo>
                  <a:lnTo>
                    <a:pt x="4728445" y="0"/>
                  </a:lnTo>
                  <a:cubicBezTo>
                    <a:pt x="4734579" y="0"/>
                    <a:pt x="4740463" y="2437"/>
                    <a:pt x="4744801" y="6775"/>
                  </a:cubicBezTo>
                  <a:cubicBezTo>
                    <a:pt x="4749138" y="11113"/>
                    <a:pt x="4751575" y="16996"/>
                    <a:pt x="4751575" y="23131"/>
                  </a:cubicBezTo>
                  <a:lnTo>
                    <a:pt x="4751575" y="1127707"/>
                  </a:lnTo>
                  <a:cubicBezTo>
                    <a:pt x="4751575" y="1140482"/>
                    <a:pt x="4741220" y="1150838"/>
                    <a:pt x="4728445" y="1150838"/>
                  </a:cubicBezTo>
                  <a:lnTo>
                    <a:pt x="23131" y="1150838"/>
                  </a:lnTo>
                  <a:cubicBezTo>
                    <a:pt x="10356" y="1150838"/>
                    <a:pt x="0" y="1140482"/>
                    <a:pt x="0" y="1127707"/>
                  </a:cubicBezTo>
                  <a:lnTo>
                    <a:pt x="0" y="23131"/>
                  </a:lnTo>
                  <a:cubicBezTo>
                    <a:pt x="0" y="10356"/>
                    <a:pt x="10356" y="0"/>
                    <a:pt x="23131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751575" cy="12365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31609" y="679354"/>
            <a:ext cx="17137414" cy="1857347"/>
            <a:chOff x="0" y="0"/>
            <a:chExt cx="4770407" cy="5170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0407" cy="517015"/>
            </a:xfrm>
            <a:custGeom>
              <a:avLst/>
              <a:gdLst/>
              <a:ahLst/>
              <a:cxnLst/>
              <a:rect l="l" t="t" r="r" b="b"/>
              <a:pathLst>
                <a:path w="4770407" h="517015">
                  <a:moveTo>
                    <a:pt x="23040" y="0"/>
                  </a:moveTo>
                  <a:lnTo>
                    <a:pt x="4747368" y="0"/>
                  </a:lnTo>
                  <a:cubicBezTo>
                    <a:pt x="4760092" y="0"/>
                    <a:pt x="4770407" y="10315"/>
                    <a:pt x="4770407" y="23040"/>
                  </a:cubicBezTo>
                  <a:lnTo>
                    <a:pt x="4770407" y="493975"/>
                  </a:lnTo>
                  <a:cubicBezTo>
                    <a:pt x="4770407" y="506700"/>
                    <a:pt x="4760092" y="517015"/>
                    <a:pt x="4747368" y="517015"/>
                  </a:cubicBezTo>
                  <a:lnTo>
                    <a:pt x="23040" y="517015"/>
                  </a:lnTo>
                  <a:cubicBezTo>
                    <a:pt x="10315" y="517015"/>
                    <a:pt x="0" y="506700"/>
                    <a:pt x="0" y="493975"/>
                  </a:cubicBezTo>
                  <a:lnTo>
                    <a:pt x="0" y="23040"/>
                  </a:lnTo>
                  <a:cubicBezTo>
                    <a:pt x="0" y="10315"/>
                    <a:pt x="10315" y="0"/>
                    <a:pt x="23040" y="0"/>
                  </a:cubicBezTo>
                  <a:close/>
                </a:path>
              </a:pathLst>
            </a:custGeom>
            <a:solidFill>
              <a:srgbClr val="97A25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0407" cy="5551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81755" y="3429000"/>
            <a:ext cx="16324490" cy="3486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Ob Fuchs, Reh oder Dachs – Wildtiere in der Großstadt Wien sind keine Seltenheit. Bei Einbruch der Dämmerung kommen sie aus ihren Behausungen &amp; Verstecken hervor. Aber auch bei Tageslicht kann man den einen oder anderen tierischen Zeitgenossen beobachten. </a:t>
            </a:r>
          </a:p>
          <a:p>
            <a:pPr algn="ctr">
              <a:lnSpc>
                <a:spcPts val="4500"/>
              </a:lnSpc>
            </a:pPr>
            <a:r>
              <a:rPr lang="en-US" sz="45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Halte deine Augen offen!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1609" y="871730"/>
            <a:ext cx="17137414" cy="1664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3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TIERE BEOBACHTEN</a:t>
            </a:r>
          </a:p>
          <a:p>
            <a:pPr algn="ctr">
              <a:lnSpc>
                <a:spcPts val="6300"/>
              </a:lnSpc>
            </a:pPr>
            <a:r>
              <a:rPr lang="en-US" sz="63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WALDTIERE IM SIEDLUNGSGEBIET</a:t>
            </a:r>
          </a:p>
        </p:txBody>
      </p:sp>
      <p:sp>
        <p:nvSpPr>
          <p:cNvPr id="10" name="Freeform 10"/>
          <p:cNvSpPr/>
          <p:nvPr/>
        </p:nvSpPr>
        <p:spPr>
          <a:xfrm>
            <a:off x="7964141" y="7753584"/>
            <a:ext cx="3349971" cy="2127231"/>
          </a:xfrm>
          <a:custGeom>
            <a:avLst/>
            <a:gdLst/>
            <a:ahLst/>
            <a:cxnLst/>
            <a:rect l="l" t="t" r="r" b="b"/>
            <a:pathLst>
              <a:path w="3349971" h="2127231">
                <a:moveTo>
                  <a:pt x="0" y="0"/>
                </a:moveTo>
                <a:lnTo>
                  <a:pt x="3349970" y="0"/>
                </a:lnTo>
                <a:lnTo>
                  <a:pt x="3349970" y="2127232"/>
                </a:lnTo>
                <a:lnTo>
                  <a:pt x="0" y="2127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5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609" y="679354"/>
            <a:ext cx="17137414" cy="1057247"/>
            <a:chOff x="0" y="0"/>
            <a:chExt cx="4770407" cy="2942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70407" cy="294297"/>
            </a:xfrm>
            <a:custGeom>
              <a:avLst/>
              <a:gdLst/>
              <a:ahLst/>
              <a:cxnLst/>
              <a:rect l="l" t="t" r="r" b="b"/>
              <a:pathLst>
                <a:path w="4770407" h="294297">
                  <a:moveTo>
                    <a:pt x="23040" y="0"/>
                  </a:moveTo>
                  <a:lnTo>
                    <a:pt x="4747368" y="0"/>
                  </a:lnTo>
                  <a:cubicBezTo>
                    <a:pt x="4760092" y="0"/>
                    <a:pt x="4770407" y="10315"/>
                    <a:pt x="4770407" y="23040"/>
                  </a:cubicBezTo>
                  <a:lnTo>
                    <a:pt x="4770407" y="271258"/>
                  </a:lnTo>
                  <a:cubicBezTo>
                    <a:pt x="4770407" y="283982"/>
                    <a:pt x="4760092" y="294297"/>
                    <a:pt x="4747368" y="294297"/>
                  </a:cubicBezTo>
                  <a:lnTo>
                    <a:pt x="23040" y="294297"/>
                  </a:lnTo>
                  <a:cubicBezTo>
                    <a:pt x="10315" y="294297"/>
                    <a:pt x="0" y="283982"/>
                    <a:pt x="0" y="271258"/>
                  </a:cubicBezTo>
                  <a:lnTo>
                    <a:pt x="0" y="23040"/>
                  </a:lnTo>
                  <a:cubicBezTo>
                    <a:pt x="0" y="10315"/>
                    <a:pt x="10315" y="0"/>
                    <a:pt x="23040" y="0"/>
                  </a:cubicBezTo>
                  <a:close/>
                </a:path>
              </a:pathLst>
            </a:custGeom>
            <a:solidFill>
              <a:srgbClr val="97A25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70407" cy="332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31609" y="871730"/>
            <a:ext cx="17137414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300" dirty="0" smtClean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WILDKAMERA IM </a:t>
            </a:r>
            <a:r>
              <a:rPr lang="en-US" sz="6300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19. BEZIRK</a:t>
            </a:r>
          </a:p>
        </p:txBody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1873" r="2386" b="11873"/>
          <a:stretch>
            <a:fillRect/>
          </a:stretch>
        </p:blipFill>
        <p:spPr>
          <a:xfrm>
            <a:off x="2046493" y="2150091"/>
            <a:ext cx="14507645" cy="6414923"/>
          </a:xfrm>
          <a:prstGeom prst="rect">
            <a:avLst/>
          </a:prstGeom>
        </p:spPr>
      </p:pic>
      <p:grpSp>
        <p:nvGrpSpPr>
          <p:cNvPr id="7" name="Gruppieren 26"/>
          <p:cNvGrpSpPr/>
          <p:nvPr/>
        </p:nvGrpSpPr>
        <p:grpSpPr>
          <a:xfrm>
            <a:off x="6705600" y="8978504"/>
            <a:ext cx="4419600" cy="800100"/>
            <a:chOff x="2819400" y="1638300"/>
            <a:chExt cx="4419600" cy="800100"/>
          </a:xfrm>
        </p:grpSpPr>
        <p:sp>
          <p:nvSpPr>
            <p:cNvPr id="8" name="Abgerundetes Rechteck 21"/>
            <p:cNvSpPr/>
            <p:nvPr/>
          </p:nvSpPr>
          <p:spPr>
            <a:xfrm>
              <a:off x="2819400" y="1638300"/>
              <a:ext cx="4419600" cy="76200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9" name="TextBox 6"/>
            <p:cNvSpPr txBox="1"/>
            <p:nvPr/>
          </p:nvSpPr>
          <p:spPr>
            <a:xfrm>
              <a:off x="2819400" y="1723936"/>
              <a:ext cx="3950214" cy="6001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Schau</a:t>
              </a:r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´ </a:t>
              </a:r>
              <a:r>
                <a:rPr lang="en-US" sz="2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dir</a:t>
              </a:r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 </a:t>
              </a:r>
              <a:r>
                <a:rPr lang="en-US" sz="2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doch</a:t>
              </a:r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 das Video </a:t>
              </a:r>
              <a:r>
                <a:rPr lang="en-US" sz="2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dazu</a:t>
              </a:r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 an!</a:t>
              </a:r>
            </a:p>
            <a:p>
              <a:pPr algn="ctr"/>
              <a:endParaRPr lang="en-US" sz="700" b="1" dirty="0">
                <a:solidFill>
                  <a:schemeClr val="tx1">
                    <a:lumMod val="65000"/>
                    <a:lumOff val="35000"/>
                  </a:schemeClr>
                </a:solidFill>
                <a:ea typeface="Arimo"/>
                <a:cs typeface="Arimo"/>
                <a:sym typeface="Arimo"/>
              </a:endParaRPr>
            </a:p>
            <a:p>
              <a:pPr algn="ctr"/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(</a:t>
              </a:r>
              <a:r>
                <a:rPr lang="en-US" sz="12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einfach</a:t>
              </a:r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 auf das Bild </a:t>
              </a:r>
              <a:r>
                <a:rPr lang="en-US" sz="12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oben</a:t>
              </a:r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 </a:t>
              </a:r>
              <a:r>
                <a:rPr lang="en-US" sz="12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klicken</a:t>
              </a:r>
              <a:r>
                <a:rPr lang="en-US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Arimo"/>
                  <a:cs typeface="Arimo"/>
                  <a:sym typeface="Arimo"/>
                </a:rPr>
                <a:t>)</a:t>
              </a:r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Arimo"/>
                <a:cs typeface="Arimo"/>
                <a:sym typeface="Arimo"/>
              </a:endParaRPr>
            </a:p>
          </p:txBody>
        </p:sp>
        <p:sp>
          <p:nvSpPr>
            <p:cNvPr id="10" name="Pfeil nach rechts 18"/>
            <p:cNvSpPr/>
            <p:nvPr/>
          </p:nvSpPr>
          <p:spPr>
            <a:xfrm rot="16200000">
              <a:off x="6699979" y="1949193"/>
              <a:ext cx="521214" cy="457200"/>
            </a:xfrm>
            <a:prstGeom prst="rightArrow">
              <a:avLst>
                <a:gd name="adj1" fmla="val 0"/>
                <a:gd name="adj2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5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609" y="2128627"/>
            <a:ext cx="17137414" cy="836896"/>
            <a:chOff x="0" y="0"/>
            <a:chExt cx="4770407" cy="2329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70407" cy="232960"/>
            </a:xfrm>
            <a:custGeom>
              <a:avLst/>
              <a:gdLst/>
              <a:ahLst/>
              <a:cxnLst/>
              <a:rect l="l" t="t" r="r" b="b"/>
              <a:pathLst>
                <a:path w="4770407" h="232960">
                  <a:moveTo>
                    <a:pt x="23040" y="0"/>
                  </a:moveTo>
                  <a:lnTo>
                    <a:pt x="4747368" y="0"/>
                  </a:lnTo>
                  <a:cubicBezTo>
                    <a:pt x="4760092" y="0"/>
                    <a:pt x="4770407" y="10315"/>
                    <a:pt x="4770407" y="23040"/>
                  </a:cubicBezTo>
                  <a:lnTo>
                    <a:pt x="4770407" y="209921"/>
                  </a:lnTo>
                  <a:cubicBezTo>
                    <a:pt x="4770407" y="222645"/>
                    <a:pt x="4760092" y="232960"/>
                    <a:pt x="4747368" y="232960"/>
                  </a:cubicBezTo>
                  <a:lnTo>
                    <a:pt x="23040" y="232960"/>
                  </a:lnTo>
                  <a:cubicBezTo>
                    <a:pt x="10315" y="232960"/>
                    <a:pt x="0" y="222645"/>
                    <a:pt x="0" y="209921"/>
                  </a:cubicBezTo>
                  <a:lnTo>
                    <a:pt x="0" y="23040"/>
                  </a:lnTo>
                  <a:cubicBezTo>
                    <a:pt x="0" y="10315"/>
                    <a:pt x="10315" y="0"/>
                    <a:pt x="23040" y="0"/>
                  </a:cubicBezTo>
                  <a:close/>
                </a:path>
              </a:pathLst>
            </a:custGeom>
            <a:solidFill>
              <a:srgbClr val="B7774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770407" cy="318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31609" y="679354"/>
            <a:ext cx="17137414" cy="1057247"/>
            <a:chOff x="0" y="0"/>
            <a:chExt cx="4770407" cy="2942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0407" cy="294297"/>
            </a:xfrm>
            <a:custGeom>
              <a:avLst/>
              <a:gdLst/>
              <a:ahLst/>
              <a:cxnLst/>
              <a:rect l="l" t="t" r="r" b="b"/>
              <a:pathLst>
                <a:path w="4770407" h="294297">
                  <a:moveTo>
                    <a:pt x="23040" y="0"/>
                  </a:moveTo>
                  <a:lnTo>
                    <a:pt x="4747368" y="0"/>
                  </a:lnTo>
                  <a:cubicBezTo>
                    <a:pt x="4760092" y="0"/>
                    <a:pt x="4770407" y="10315"/>
                    <a:pt x="4770407" y="23040"/>
                  </a:cubicBezTo>
                  <a:lnTo>
                    <a:pt x="4770407" y="271258"/>
                  </a:lnTo>
                  <a:cubicBezTo>
                    <a:pt x="4770407" y="283982"/>
                    <a:pt x="4760092" y="294297"/>
                    <a:pt x="4747368" y="294297"/>
                  </a:cubicBezTo>
                  <a:lnTo>
                    <a:pt x="23040" y="294297"/>
                  </a:lnTo>
                  <a:cubicBezTo>
                    <a:pt x="10315" y="294297"/>
                    <a:pt x="0" y="283982"/>
                    <a:pt x="0" y="271258"/>
                  </a:cubicBezTo>
                  <a:lnTo>
                    <a:pt x="0" y="23040"/>
                  </a:lnTo>
                  <a:cubicBezTo>
                    <a:pt x="0" y="10315"/>
                    <a:pt x="10315" y="0"/>
                    <a:pt x="23040" y="0"/>
                  </a:cubicBezTo>
                  <a:close/>
                </a:path>
              </a:pathLst>
            </a:custGeom>
            <a:solidFill>
              <a:srgbClr val="97A25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0407" cy="332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95350" y="2298773"/>
            <a:ext cx="16973673" cy="597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43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DU BIST ZU GAST IM WALD, VERHALTE DICH </a:t>
            </a:r>
            <a:r>
              <a:rPr lang="en-US" sz="4399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RESPEKTVOLL</a:t>
            </a:r>
            <a:r>
              <a:rPr lang="en-US" sz="43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1609" y="871730"/>
            <a:ext cx="17137414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3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VERHALTENSREGELN IM WALD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723881" y="3478162"/>
            <a:ext cx="8145142" cy="4544339"/>
            <a:chOff x="0" y="0"/>
            <a:chExt cx="10860189" cy="6059118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5158088" cy="2663065"/>
              <a:chOff x="0" y="0"/>
              <a:chExt cx="1076862" cy="55597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076862" cy="555972"/>
              </a:xfrm>
              <a:custGeom>
                <a:avLst/>
                <a:gdLst/>
                <a:ahLst/>
                <a:cxnLst/>
                <a:rect l="l" t="t" r="r" b="b"/>
                <a:pathLst>
                  <a:path w="1076862" h="555972">
                    <a:moveTo>
                      <a:pt x="102063" y="0"/>
                    </a:moveTo>
                    <a:lnTo>
                      <a:pt x="974799" y="0"/>
                    </a:lnTo>
                    <a:cubicBezTo>
                      <a:pt x="1031167" y="0"/>
                      <a:pt x="1076862" y="45695"/>
                      <a:pt x="1076862" y="102063"/>
                    </a:cubicBezTo>
                    <a:lnTo>
                      <a:pt x="1076862" y="453909"/>
                    </a:lnTo>
                    <a:cubicBezTo>
                      <a:pt x="1076862" y="510277"/>
                      <a:pt x="1031167" y="555972"/>
                      <a:pt x="974799" y="555972"/>
                    </a:cubicBezTo>
                    <a:lnTo>
                      <a:pt x="102063" y="555972"/>
                    </a:lnTo>
                    <a:cubicBezTo>
                      <a:pt x="45695" y="555972"/>
                      <a:pt x="0" y="510277"/>
                      <a:pt x="0" y="453909"/>
                    </a:cubicBezTo>
                    <a:lnTo>
                      <a:pt x="0" y="102063"/>
                    </a:lnTo>
                    <a:cubicBezTo>
                      <a:pt x="0" y="45695"/>
                      <a:pt x="45695" y="0"/>
                      <a:pt x="102063" y="0"/>
                    </a:cubicBezTo>
                    <a:close/>
                  </a:path>
                </a:pathLst>
              </a:custGeom>
              <a:solidFill>
                <a:srgbClr val="AAB47A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076862" cy="5940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3396053"/>
              <a:ext cx="5158088" cy="2663065"/>
              <a:chOff x="0" y="0"/>
              <a:chExt cx="1076862" cy="555972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076862" cy="555972"/>
              </a:xfrm>
              <a:custGeom>
                <a:avLst/>
                <a:gdLst/>
                <a:ahLst/>
                <a:cxnLst/>
                <a:rect l="l" t="t" r="r" b="b"/>
                <a:pathLst>
                  <a:path w="1076862" h="555972">
                    <a:moveTo>
                      <a:pt x="102063" y="0"/>
                    </a:moveTo>
                    <a:lnTo>
                      <a:pt x="974799" y="0"/>
                    </a:lnTo>
                    <a:cubicBezTo>
                      <a:pt x="1031167" y="0"/>
                      <a:pt x="1076862" y="45695"/>
                      <a:pt x="1076862" y="102063"/>
                    </a:cubicBezTo>
                    <a:lnTo>
                      <a:pt x="1076862" y="453909"/>
                    </a:lnTo>
                    <a:cubicBezTo>
                      <a:pt x="1076862" y="510277"/>
                      <a:pt x="1031167" y="555972"/>
                      <a:pt x="974799" y="555972"/>
                    </a:cubicBezTo>
                    <a:lnTo>
                      <a:pt x="102063" y="555972"/>
                    </a:lnTo>
                    <a:cubicBezTo>
                      <a:pt x="45695" y="555972"/>
                      <a:pt x="0" y="510277"/>
                      <a:pt x="0" y="453909"/>
                    </a:cubicBezTo>
                    <a:lnTo>
                      <a:pt x="0" y="102063"/>
                    </a:lnTo>
                    <a:cubicBezTo>
                      <a:pt x="0" y="45695"/>
                      <a:pt x="45695" y="0"/>
                      <a:pt x="102063" y="0"/>
                    </a:cubicBezTo>
                    <a:close/>
                  </a:path>
                </a:pathLst>
              </a:custGeom>
              <a:solidFill>
                <a:srgbClr val="AAB47A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1076862" cy="5940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5702101" y="0"/>
              <a:ext cx="5158088" cy="2663065"/>
              <a:chOff x="0" y="0"/>
              <a:chExt cx="1076862" cy="55597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076862" cy="555972"/>
              </a:xfrm>
              <a:custGeom>
                <a:avLst/>
                <a:gdLst/>
                <a:ahLst/>
                <a:cxnLst/>
                <a:rect l="l" t="t" r="r" b="b"/>
                <a:pathLst>
                  <a:path w="1076862" h="555972">
                    <a:moveTo>
                      <a:pt x="102063" y="0"/>
                    </a:moveTo>
                    <a:lnTo>
                      <a:pt x="974799" y="0"/>
                    </a:lnTo>
                    <a:cubicBezTo>
                      <a:pt x="1031167" y="0"/>
                      <a:pt x="1076862" y="45695"/>
                      <a:pt x="1076862" y="102063"/>
                    </a:cubicBezTo>
                    <a:lnTo>
                      <a:pt x="1076862" y="453909"/>
                    </a:lnTo>
                    <a:cubicBezTo>
                      <a:pt x="1076862" y="510277"/>
                      <a:pt x="1031167" y="555972"/>
                      <a:pt x="974799" y="555972"/>
                    </a:cubicBezTo>
                    <a:lnTo>
                      <a:pt x="102063" y="555972"/>
                    </a:lnTo>
                    <a:cubicBezTo>
                      <a:pt x="45695" y="555972"/>
                      <a:pt x="0" y="510277"/>
                      <a:pt x="0" y="453909"/>
                    </a:cubicBezTo>
                    <a:lnTo>
                      <a:pt x="0" y="102063"/>
                    </a:lnTo>
                    <a:cubicBezTo>
                      <a:pt x="0" y="45695"/>
                      <a:pt x="45695" y="0"/>
                      <a:pt x="102063" y="0"/>
                    </a:cubicBezTo>
                    <a:close/>
                  </a:path>
                </a:pathLst>
              </a:custGeom>
              <a:solidFill>
                <a:srgbClr val="AAB47A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076862" cy="5940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5702101" y="3396053"/>
              <a:ext cx="5158088" cy="2663065"/>
              <a:chOff x="0" y="0"/>
              <a:chExt cx="1076862" cy="555972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76862" cy="555972"/>
              </a:xfrm>
              <a:custGeom>
                <a:avLst/>
                <a:gdLst/>
                <a:ahLst/>
                <a:cxnLst/>
                <a:rect l="l" t="t" r="r" b="b"/>
                <a:pathLst>
                  <a:path w="1076862" h="555972">
                    <a:moveTo>
                      <a:pt x="102063" y="0"/>
                    </a:moveTo>
                    <a:lnTo>
                      <a:pt x="974799" y="0"/>
                    </a:lnTo>
                    <a:cubicBezTo>
                      <a:pt x="1031167" y="0"/>
                      <a:pt x="1076862" y="45695"/>
                      <a:pt x="1076862" y="102063"/>
                    </a:cubicBezTo>
                    <a:lnTo>
                      <a:pt x="1076862" y="453909"/>
                    </a:lnTo>
                    <a:cubicBezTo>
                      <a:pt x="1076862" y="510277"/>
                      <a:pt x="1031167" y="555972"/>
                      <a:pt x="974799" y="555972"/>
                    </a:cubicBezTo>
                    <a:lnTo>
                      <a:pt x="102063" y="555972"/>
                    </a:lnTo>
                    <a:cubicBezTo>
                      <a:pt x="45695" y="555972"/>
                      <a:pt x="0" y="510277"/>
                      <a:pt x="0" y="453909"/>
                    </a:cubicBezTo>
                    <a:lnTo>
                      <a:pt x="0" y="102063"/>
                    </a:lnTo>
                    <a:cubicBezTo>
                      <a:pt x="0" y="45695"/>
                      <a:pt x="45695" y="0"/>
                      <a:pt x="102063" y="0"/>
                    </a:cubicBezTo>
                    <a:close/>
                  </a:path>
                </a:pathLst>
              </a:custGeom>
              <a:solidFill>
                <a:srgbClr val="AAB47A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1076862" cy="5940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731609" y="3478162"/>
            <a:ext cx="3868566" cy="1997299"/>
            <a:chOff x="0" y="0"/>
            <a:chExt cx="1076862" cy="55597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76862" cy="555972"/>
            </a:xfrm>
            <a:custGeom>
              <a:avLst/>
              <a:gdLst/>
              <a:ahLst/>
              <a:cxnLst/>
              <a:rect l="l" t="t" r="r" b="b"/>
              <a:pathLst>
                <a:path w="1076862" h="555972">
                  <a:moveTo>
                    <a:pt x="102063" y="0"/>
                  </a:moveTo>
                  <a:lnTo>
                    <a:pt x="974799" y="0"/>
                  </a:lnTo>
                  <a:cubicBezTo>
                    <a:pt x="1031167" y="0"/>
                    <a:pt x="1076862" y="45695"/>
                    <a:pt x="1076862" y="102063"/>
                  </a:cubicBezTo>
                  <a:lnTo>
                    <a:pt x="1076862" y="453909"/>
                  </a:lnTo>
                  <a:cubicBezTo>
                    <a:pt x="1076862" y="510277"/>
                    <a:pt x="1031167" y="555972"/>
                    <a:pt x="974799" y="555972"/>
                  </a:cubicBezTo>
                  <a:lnTo>
                    <a:pt x="102063" y="555972"/>
                  </a:lnTo>
                  <a:cubicBezTo>
                    <a:pt x="45695" y="555972"/>
                    <a:pt x="0" y="510277"/>
                    <a:pt x="0" y="453909"/>
                  </a:cubicBezTo>
                  <a:lnTo>
                    <a:pt x="0" y="102063"/>
                  </a:lnTo>
                  <a:cubicBezTo>
                    <a:pt x="0" y="45695"/>
                    <a:pt x="45695" y="0"/>
                    <a:pt x="102063" y="0"/>
                  </a:cubicBezTo>
                  <a:close/>
                </a:path>
              </a:pathLst>
            </a:custGeom>
            <a:solidFill>
              <a:srgbClr val="AAB47A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85725"/>
              <a:ext cx="1076862" cy="641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31609" y="6025202"/>
            <a:ext cx="3868566" cy="1997299"/>
            <a:chOff x="0" y="0"/>
            <a:chExt cx="1076862" cy="55597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76862" cy="555972"/>
            </a:xfrm>
            <a:custGeom>
              <a:avLst/>
              <a:gdLst/>
              <a:ahLst/>
              <a:cxnLst/>
              <a:rect l="l" t="t" r="r" b="b"/>
              <a:pathLst>
                <a:path w="1076862" h="555972">
                  <a:moveTo>
                    <a:pt x="102063" y="0"/>
                  </a:moveTo>
                  <a:lnTo>
                    <a:pt x="974799" y="0"/>
                  </a:lnTo>
                  <a:cubicBezTo>
                    <a:pt x="1031167" y="0"/>
                    <a:pt x="1076862" y="45695"/>
                    <a:pt x="1076862" y="102063"/>
                  </a:cubicBezTo>
                  <a:lnTo>
                    <a:pt x="1076862" y="453909"/>
                  </a:lnTo>
                  <a:cubicBezTo>
                    <a:pt x="1076862" y="510277"/>
                    <a:pt x="1031167" y="555972"/>
                    <a:pt x="974799" y="555972"/>
                  </a:cubicBezTo>
                  <a:lnTo>
                    <a:pt x="102063" y="555972"/>
                  </a:lnTo>
                  <a:cubicBezTo>
                    <a:pt x="45695" y="555972"/>
                    <a:pt x="0" y="510277"/>
                    <a:pt x="0" y="453909"/>
                  </a:cubicBezTo>
                  <a:lnTo>
                    <a:pt x="0" y="102063"/>
                  </a:lnTo>
                  <a:cubicBezTo>
                    <a:pt x="0" y="45695"/>
                    <a:pt x="45695" y="0"/>
                    <a:pt x="102063" y="0"/>
                  </a:cubicBezTo>
                  <a:close/>
                </a:path>
              </a:pathLst>
            </a:custGeom>
            <a:solidFill>
              <a:srgbClr val="AAB47A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85725"/>
              <a:ext cx="1076862" cy="641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008185" y="3478162"/>
            <a:ext cx="3868566" cy="1997299"/>
            <a:chOff x="0" y="0"/>
            <a:chExt cx="1076862" cy="55597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076862" cy="555972"/>
            </a:xfrm>
            <a:custGeom>
              <a:avLst/>
              <a:gdLst/>
              <a:ahLst/>
              <a:cxnLst/>
              <a:rect l="l" t="t" r="r" b="b"/>
              <a:pathLst>
                <a:path w="1076862" h="555972">
                  <a:moveTo>
                    <a:pt x="102063" y="0"/>
                  </a:moveTo>
                  <a:lnTo>
                    <a:pt x="974799" y="0"/>
                  </a:lnTo>
                  <a:cubicBezTo>
                    <a:pt x="1031167" y="0"/>
                    <a:pt x="1076862" y="45695"/>
                    <a:pt x="1076862" y="102063"/>
                  </a:cubicBezTo>
                  <a:lnTo>
                    <a:pt x="1076862" y="453909"/>
                  </a:lnTo>
                  <a:cubicBezTo>
                    <a:pt x="1076862" y="510277"/>
                    <a:pt x="1031167" y="555972"/>
                    <a:pt x="974799" y="555972"/>
                  </a:cubicBezTo>
                  <a:lnTo>
                    <a:pt x="102063" y="555972"/>
                  </a:lnTo>
                  <a:cubicBezTo>
                    <a:pt x="45695" y="555972"/>
                    <a:pt x="0" y="510277"/>
                    <a:pt x="0" y="453909"/>
                  </a:cubicBezTo>
                  <a:lnTo>
                    <a:pt x="0" y="102063"/>
                  </a:lnTo>
                  <a:cubicBezTo>
                    <a:pt x="0" y="45695"/>
                    <a:pt x="45695" y="0"/>
                    <a:pt x="102063" y="0"/>
                  </a:cubicBezTo>
                  <a:close/>
                </a:path>
              </a:pathLst>
            </a:custGeom>
            <a:solidFill>
              <a:srgbClr val="AAB47A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85725"/>
              <a:ext cx="1076862" cy="641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5008185" y="6025202"/>
            <a:ext cx="3868566" cy="1997299"/>
            <a:chOff x="0" y="0"/>
            <a:chExt cx="1076862" cy="55597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076862" cy="555972"/>
            </a:xfrm>
            <a:custGeom>
              <a:avLst/>
              <a:gdLst/>
              <a:ahLst/>
              <a:cxnLst/>
              <a:rect l="l" t="t" r="r" b="b"/>
              <a:pathLst>
                <a:path w="1076862" h="555972">
                  <a:moveTo>
                    <a:pt x="102063" y="0"/>
                  </a:moveTo>
                  <a:lnTo>
                    <a:pt x="974799" y="0"/>
                  </a:lnTo>
                  <a:cubicBezTo>
                    <a:pt x="1031167" y="0"/>
                    <a:pt x="1076862" y="45695"/>
                    <a:pt x="1076862" y="102063"/>
                  </a:cubicBezTo>
                  <a:lnTo>
                    <a:pt x="1076862" y="453909"/>
                  </a:lnTo>
                  <a:cubicBezTo>
                    <a:pt x="1076862" y="510277"/>
                    <a:pt x="1031167" y="555972"/>
                    <a:pt x="974799" y="555972"/>
                  </a:cubicBezTo>
                  <a:lnTo>
                    <a:pt x="102063" y="555972"/>
                  </a:lnTo>
                  <a:cubicBezTo>
                    <a:pt x="45695" y="555972"/>
                    <a:pt x="0" y="510277"/>
                    <a:pt x="0" y="453909"/>
                  </a:cubicBezTo>
                  <a:lnTo>
                    <a:pt x="0" y="102063"/>
                  </a:lnTo>
                  <a:cubicBezTo>
                    <a:pt x="0" y="45695"/>
                    <a:pt x="45695" y="0"/>
                    <a:pt x="102063" y="0"/>
                  </a:cubicBezTo>
                  <a:close/>
                </a:path>
              </a:pathLst>
            </a:custGeom>
            <a:solidFill>
              <a:srgbClr val="AAB47A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85725"/>
              <a:ext cx="1076862" cy="641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806349" y="3689350"/>
            <a:ext cx="3671841" cy="1652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Achtung Brandgefahr: Zünde nie ein Lagerfeuer im Wald an.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120273" y="3724275"/>
            <a:ext cx="3644373" cy="1652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Sei rücksichtsvoll zu den Tieren, mache keinen Lärm!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818760" y="3879850"/>
            <a:ext cx="3740513" cy="1252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Greife niemals Vogeleier oder Jungvögel an.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4080885" y="4105275"/>
            <a:ext cx="3740513" cy="85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Nimm deinen Hund an die Leine.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06349" y="6394450"/>
            <a:ext cx="3671841" cy="1252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Der Wald ist kein Müllplatz! Nimm Abfälle wieder mit.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120273" y="6394450"/>
            <a:ext cx="3671841" cy="1252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Pflücke keine geschützten Pflanzen.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818760" y="6203950"/>
            <a:ext cx="3671841" cy="1652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Schneide keine Äste ab und schnitze nichts in Baumrinden.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080885" y="6584950"/>
            <a:ext cx="3671841" cy="85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Klettere nicht auf Hochsitze.</a:t>
            </a:r>
          </a:p>
        </p:txBody>
      </p:sp>
      <p:sp>
        <p:nvSpPr>
          <p:cNvPr id="43" name="Freeform 43"/>
          <p:cNvSpPr/>
          <p:nvPr/>
        </p:nvSpPr>
        <p:spPr>
          <a:xfrm>
            <a:off x="12251529" y="8107363"/>
            <a:ext cx="3089847" cy="2016125"/>
          </a:xfrm>
          <a:custGeom>
            <a:avLst/>
            <a:gdLst/>
            <a:ahLst/>
            <a:cxnLst/>
            <a:rect l="l" t="t" r="r" b="b"/>
            <a:pathLst>
              <a:path w="3089847" h="2016125">
                <a:moveTo>
                  <a:pt x="0" y="0"/>
                </a:moveTo>
                <a:lnTo>
                  <a:pt x="3089847" y="0"/>
                </a:lnTo>
                <a:lnTo>
                  <a:pt x="3089847" y="2016124"/>
                </a:lnTo>
                <a:lnTo>
                  <a:pt x="0" y="2016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2665892" y="8129435"/>
            <a:ext cx="3931782" cy="2157565"/>
          </a:xfrm>
          <a:custGeom>
            <a:avLst/>
            <a:gdLst/>
            <a:ahLst/>
            <a:cxnLst/>
            <a:rect l="l" t="t" r="r" b="b"/>
            <a:pathLst>
              <a:path w="3931782" h="2157565">
                <a:moveTo>
                  <a:pt x="0" y="0"/>
                </a:moveTo>
                <a:lnTo>
                  <a:pt x="3931782" y="0"/>
                </a:lnTo>
                <a:lnTo>
                  <a:pt x="3931782" y="2157565"/>
                </a:lnTo>
                <a:lnTo>
                  <a:pt x="0" y="21575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/>
        </p:nvSpPr>
        <p:spPr>
          <a:xfrm>
            <a:off x="304800" y="266700"/>
            <a:ext cx="17678400" cy="9753600"/>
          </a:xfrm>
          <a:prstGeom prst="roundRect">
            <a:avLst>
              <a:gd name="adj" fmla="val 55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TextBox 10"/>
          <p:cNvSpPr txBox="1"/>
          <p:nvPr/>
        </p:nvSpPr>
        <p:spPr>
          <a:xfrm>
            <a:off x="1836864" y="1485900"/>
            <a:ext cx="8482572" cy="6278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de-AT" dirty="0" smtClean="0"/>
              <a:t>IMPRESSUM</a:t>
            </a:r>
            <a:endParaRPr lang="de-AT" dirty="0"/>
          </a:p>
          <a:p>
            <a:r>
              <a:rPr lang="de-AT" b="1" dirty="0"/>
              <a:t>Herausgeber: </a:t>
            </a:r>
            <a:r>
              <a:rPr lang="de-AT" dirty="0"/>
              <a:t>Umweltschutzverein Kuratorium Wald, Alser Straße 37/16, 1080 Wien</a:t>
            </a:r>
          </a:p>
          <a:p>
            <a:r>
              <a:rPr lang="de-AT" b="1" dirty="0"/>
              <a:t>Konzeption und Text: </a:t>
            </a:r>
            <a:r>
              <a:rPr lang="de-AT" dirty="0"/>
              <a:t>DI Roswitha Wurm</a:t>
            </a:r>
          </a:p>
          <a:p>
            <a:r>
              <a:rPr lang="de-AT" b="1" dirty="0" smtClean="0"/>
              <a:t>Fotos und Videos: </a:t>
            </a:r>
            <a:r>
              <a:rPr lang="de-AT" dirty="0" smtClean="0"/>
              <a:t>© DI Roswitha Wurm</a:t>
            </a:r>
          </a:p>
          <a:p>
            <a:endParaRPr lang="de-AT" dirty="0"/>
          </a:p>
          <a:p>
            <a:endParaRPr lang="de-AT" dirty="0"/>
          </a:p>
          <a:p>
            <a:r>
              <a:rPr lang="de-AT" dirty="0"/>
              <a:t>1. </a:t>
            </a:r>
            <a:r>
              <a:rPr lang="de-AT" dirty="0" smtClean="0"/>
              <a:t>Ausgabe 2024</a:t>
            </a:r>
            <a:endParaRPr lang="de-AT" dirty="0"/>
          </a:p>
          <a:p>
            <a:r>
              <a:rPr lang="de-AT" dirty="0"/>
              <a:t>© </a:t>
            </a:r>
            <a:r>
              <a:rPr lang="de-AT" dirty="0" smtClean="0"/>
              <a:t>2024 </a:t>
            </a:r>
            <a:r>
              <a:rPr lang="de-AT" dirty="0"/>
              <a:t>Kuratorium Wald, Wien </a:t>
            </a:r>
            <a:endParaRPr lang="de-AT" dirty="0" smtClean="0"/>
          </a:p>
          <a:p>
            <a:endParaRPr lang="de-AT" sz="2400" dirty="0" smtClean="0">
              <a:solidFill>
                <a:schemeClr val="tx1">
                  <a:lumMod val="65000"/>
                  <a:lumOff val="35000"/>
                </a:schemeClr>
              </a:solidFill>
              <a:ea typeface="Arimo"/>
              <a:cs typeface="Arimo"/>
              <a:sym typeface="Arimo"/>
            </a:endParaRPr>
          </a:p>
          <a:p>
            <a:endParaRPr lang="de-AT" dirty="0"/>
          </a:p>
          <a:p>
            <a:r>
              <a:rPr lang="de-AT" dirty="0"/>
              <a:t>Alle Rechte vorbehalten. Jede Art der Vervielfältigung, auch die des auszugsweisen </a:t>
            </a:r>
            <a:r>
              <a:rPr lang="de-AT" dirty="0" smtClean="0"/>
              <a:t>Nachdrucks sowie </a:t>
            </a:r>
            <a:r>
              <a:rPr lang="de-AT" dirty="0"/>
              <a:t>der Einspeicherung und Verarbeitung in elektronische Systeme, ist gesetzlich verboten. Die Inhalte dieser </a:t>
            </a:r>
            <a:r>
              <a:rPr lang="de-AT" dirty="0" smtClean="0"/>
              <a:t>Präsentation </a:t>
            </a:r>
            <a:r>
              <a:rPr lang="de-AT" dirty="0"/>
              <a:t>dienen lediglich rein schulischen Zwecken und stehen Lehrpersonen und </a:t>
            </a:r>
            <a:r>
              <a:rPr lang="de-AT" dirty="0" err="1"/>
              <a:t>PädagogInnen</a:t>
            </a:r>
            <a:r>
              <a:rPr lang="de-AT" dirty="0"/>
              <a:t> als unterrichtsergänzende Unterlagen zur Verfügung. Sie dürfen keinesfalls für einen kommerziellen Gebrauch verwendet werden.</a:t>
            </a:r>
          </a:p>
          <a:p>
            <a:r>
              <a:rPr lang="de-AT" dirty="0"/>
              <a:t>Alle Inhalte in dieser Präsentation</a:t>
            </a:r>
            <a:r>
              <a:rPr lang="de-AT" dirty="0" smtClean="0"/>
              <a:t> wurden </a:t>
            </a:r>
            <a:r>
              <a:rPr lang="de-AT" dirty="0"/>
              <a:t>vom Herausgeber nach aktuellem Wissensstand sorgfältig erarbeitet und geprüft. Dennoch erfolgen alle Angaben ohne Gewähr. Die enthaltenen Informationen sind weder völlig umfassend noch verbindlich. </a:t>
            </a:r>
          </a:p>
          <a:p>
            <a:r>
              <a:rPr lang="de-AT" dirty="0"/>
              <a:t>Der Herausgeber haftet nicht für eventuelle Nachteile, Fehler oder Schäden, die möglicherweise aus den Inhalten dieser Präsentation</a:t>
            </a:r>
            <a:r>
              <a:rPr lang="de-AT" dirty="0" smtClean="0"/>
              <a:t> resultieren</a:t>
            </a:r>
            <a:r>
              <a:rPr lang="de-AT" dirty="0"/>
              <a:t>.</a:t>
            </a:r>
            <a:endParaRPr lang="de-AT" sz="2400" dirty="0">
              <a:solidFill>
                <a:schemeClr val="tx1">
                  <a:lumMod val="65000"/>
                  <a:lumOff val="35000"/>
                </a:schemeClr>
              </a:solidFill>
              <a:ea typeface="Arimo"/>
              <a:cs typeface="Arimo"/>
              <a:sym typeface="Arimo"/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ea typeface="Arimo"/>
              <a:cs typeface="Arimo"/>
              <a:sym typeface="Arimo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436" y="1485900"/>
            <a:ext cx="2174708" cy="1525003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299" y="7962900"/>
            <a:ext cx="10241501" cy="138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3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5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1302" y="1904449"/>
            <a:ext cx="3900505" cy="862557"/>
            <a:chOff x="0" y="0"/>
            <a:chExt cx="1085753" cy="2401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5753" cy="240103"/>
            </a:xfrm>
            <a:custGeom>
              <a:avLst/>
              <a:gdLst/>
              <a:ahLst/>
              <a:cxnLst/>
              <a:rect l="l" t="t" r="r" b="b"/>
              <a:pathLst>
                <a:path w="1085753" h="240103">
                  <a:moveTo>
                    <a:pt x="101227" y="0"/>
                  </a:moveTo>
                  <a:lnTo>
                    <a:pt x="984525" y="0"/>
                  </a:lnTo>
                  <a:cubicBezTo>
                    <a:pt x="1011372" y="0"/>
                    <a:pt x="1037120" y="10665"/>
                    <a:pt x="1056104" y="29649"/>
                  </a:cubicBezTo>
                  <a:cubicBezTo>
                    <a:pt x="1075088" y="48633"/>
                    <a:pt x="1085753" y="74380"/>
                    <a:pt x="1085753" y="101227"/>
                  </a:cubicBezTo>
                  <a:lnTo>
                    <a:pt x="1085753" y="138876"/>
                  </a:lnTo>
                  <a:cubicBezTo>
                    <a:pt x="1085753" y="165723"/>
                    <a:pt x="1075088" y="191471"/>
                    <a:pt x="1056104" y="210454"/>
                  </a:cubicBezTo>
                  <a:cubicBezTo>
                    <a:pt x="1037120" y="229438"/>
                    <a:pt x="1011372" y="240103"/>
                    <a:pt x="984525" y="240103"/>
                  </a:cubicBezTo>
                  <a:lnTo>
                    <a:pt x="101227" y="240103"/>
                  </a:lnTo>
                  <a:cubicBezTo>
                    <a:pt x="74380" y="240103"/>
                    <a:pt x="48633" y="229438"/>
                    <a:pt x="29649" y="210454"/>
                  </a:cubicBezTo>
                  <a:cubicBezTo>
                    <a:pt x="10665" y="191471"/>
                    <a:pt x="0" y="165723"/>
                    <a:pt x="0" y="138876"/>
                  </a:cubicBezTo>
                  <a:lnTo>
                    <a:pt x="0" y="101227"/>
                  </a:lnTo>
                  <a:cubicBezTo>
                    <a:pt x="0" y="74380"/>
                    <a:pt x="10665" y="48633"/>
                    <a:pt x="29649" y="29649"/>
                  </a:cubicBezTo>
                  <a:cubicBezTo>
                    <a:pt x="48633" y="10665"/>
                    <a:pt x="74380" y="0"/>
                    <a:pt x="101227" y="0"/>
                  </a:cubicBezTo>
                  <a:close/>
                </a:path>
              </a:pathLst>
            </a:custGeom>
            <a:solidFill>
              <a:srgbClr val="A28B4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1085753" cy="363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61777" y="3145014"/>
            <a:ext cx="10552918" cy="916715"/>
            <a:chOff x="0" y="0"/>
            <a:chExt cx="2937533" cy="2551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37533" cy="255179"/>
            </a:xfrm>
            <a:custGeom>
              <a:avLst/>
              <a:gdLst/>
              <a:ahLst/>
              <a:cxnLst/>
              <a:rect l="l" t="t" r="r" b="b"/>
              <a:pathLst>
                <a:path w="2937533" h="255179">
                  <a:moveTo>
                    <a:pt x="37415" y="0"/>
                  </a:moveTo>
                  <a:lnTo>
                    <a:pt x="2900118" y="0"/>
                  </a:lnTo>
                  <a:cubicBezTo>
                    <a:pt x="2920781" y="0"/>
                    <a:pt x="2937533" y="16751"/>
                    <a:pt x="2937533" y="37415"/>
                  </a:cubicBezTo>
                  <a:lnTo>
                    <a:pt x="2937533" y="217764"/>
                  </a:lnTo>
                  <a:cubicBezTo>
                    <a:pt x="2937533" y="238427"/>
                    <a:pt x="2920781" y="255179"/>
                    <a:pt x="2900118" y="255179"/>
                  </a:cubicBezTo>
                  <a:lnTo>
                    <a:pt x="37415" y="255179"/>
                  </a:lnTo>
                  <a:cubicBezTo>
                    <a:pt x="16751" y="255179"/>
                    <a:pt x="0" y="238427"/>
                    <a:pt x="0" y="217764"/>
                  </a:cubicBezTo>
                  <a:lnTo>
                    <a:pt x="0" y="37415"/>
                  </a:lnTo>
                  <a:cubicBezTo>
                    <a:pt x="0" y="16751"/>
                    <a:pt x="16751" y="0"/>
                    <a:pt x="37415" y="0"/>
                  </a:cubicBezTo>
                  <a:close/>
                </a:path>
              </a:pathLst>
            </a:custGeom>
            <a:solidFill>
              <a:srgbClr val="A28B4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23825"/>
              <a:ext cx="2937533" cy="37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79675" y="4385580"/>
            <a:ext cx="7568488" cy="916715"/>
            <a:chOff x="0" y="0"/>
            <a:chExt cx="2106781" cy="2551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06781" cy="255179"/>
            </a:xfrm>
            <a:custGeom>
              <a:avLst/>
              <a:gdLst/>
              <a:ahLst/>
              <a:cxnLst/>
              <a:rect l="l" t="t" r="r" b="b"/>
              <a:pathLst>
                <a:path w="2106781" h="255179">
                  <a:moveTo>
                    <a:pt x="52169" y="0"/>
                  </a:moveTo>
                  <a:lnTo>
                    <a:pt x="2054612" y="0"/>
                  </a:lnTo>
                  <a:cubicBezTo>
                    <a:pt x="2068448" y="0"/>
                    <a:pt x="2081717" y="5496"/>
                    <a:pt x="2091501" y="15280"/>
                  </a:cubicBezTo>
                  <a:cubicBezTo>
                    <a:pt x="2101284" y="25063"/>
                    <a:pt x="2106781" y="38333"/>
                    <a:pt x="2106781" y="52169"/>
                  </a:cubicBezTo>
                  <a:lnTo>
                    <a:pt x="2106781" y="203010"/>
                  </a:lnTo>
                  <a:cubicBezTo>
                    <a:pt x="2106781" y="216846"/>
                    <a:pt x="2101284" y="230115"/>
                    <a:pt x="2091501" y="239899"/>
                  </a:cubicBezTo>
                  <a:cubicBezTo>
                    <a:pt x="2081717" y="249682"/>
                    <a:pt x="2068448" y="255179"/>
                    <a:pt x="2054612" y="255179"/>
                  </a:cubicBezTo>
                  <a:lnTo>
                    <a:pt x="52169" y="255179"/>
                  </a:lnTo>
                  <a:cubicBezTo>
                    <a:pt x="38333" y="255179"/>
                    <a:pt x="25063" y="249682"/>
                    <a:pt x="15280" y="239899"/>
                  </a:cubicBezTo>
                  <a:cubicBezTo>
                    <a:pt x="5496" y="230115"/>
                    <a:pt x="0" y="216846"/>
                    <a:pt x="0" y="203010"/>
                  </a:cubicBezTo>
                  <a:lnTo>
                    <a:pt x="0" y="52169"/>
                  </a:lnTo>
                  <a:cubicBezTo>
                    <a:pt x="0" y="38333"/>
                    <a:pt x="5496" y="25063"/>
                    <a:pt x="15280" y="15280"/>
                  </a:cubicBezTo>
                  <a:cubicBezTo>
                    <a:pt x="25063" y="5496"/>
                    <a:pt x="38333" y="0"/>
                    <a:pt x="52169" y="0"/>
                  </a:cubicBezTo>
                  <a:close/>
                </a:path>
              </a:pathLst>
            </a:custGeom>
            <a:solidFill>
              <a:srgbClr val="A28B4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23825"/>
              <a:ext cx="2106781" cy="37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79209" y="526954"/>
            <a:ext cx="17137414" cy="1057247"/>
            <a:chOff x="0" y="0"/>
            <a:chExt cx="4770407" cy="2942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70407" cy="294297"/>
            </a:xfrm>
            <a:custGeom>
              <a:avLst/>
              <a:gdLst/>
              <a:ahLst/>
              <a:cxnLst/>
              <a:rect l="l" t="t" r="r" b="b"/>
              <a:pathLst>
                <a:path w="4770407" h="294297">
                  <a:moveTo>
                    <a:pt x="23040" y="0"/>
                  </a:moveTo>
                  <a:lnTo>
                    <a:pt x="4747368" y="0"/>
                  </a:lnTo>
                  <a:cubicBezTo>
                    <a:pt x="4760092" y="0"/>
                    <a:pt x="4770407" y="10315"/>
                    <a:pt x="4770407" y="23040"/>
                  </a:cubicBezTo>
                  <a:lnTo>
                    <a:pt x="4770407" y="271258"/>
                  </a:lnTo>
                  <a:cubicBezTo>
                    <a:pt x="4770407" y="283982"/>
                    <a:pt x="4760092" y="294297"/>
                    <a:pt x="4747368" y="294297"/>
                  </a:cubicBezTo>
                  <a:lnTo>
                    <a:pt x="23040" y="294297"/>
                  </a:lnTo>
                  <a:cubicBezTo>
                    <a:pt x="10315" y="294297"/>
                    <a:pt x="0" y="283982"/>
                    <a:pt x="0" y="271258"/>
                  </a:cubicBezTo>
                  <a:lnTo>
                    <a:pt x="0" y="23040"/>
                  </a:lnTo>
                  <a:cubicBezTo>
                    <a:pt x="0" y="10315"/>
                    <a:pt x="10315" y="0"/>
                    <a:pt x="23040" y="0"/>
                  </a:cubicBezTo>
                  <a:close/>
                </a:path>
              </a:pathLst>
            </a:custGeom>
            <a:solidFill>
              <a:srgbClr val="97A25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770407" cy="332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70150" y="5626145"/>
            <a:ext cx="10162540" cy="916715"/>
            <a:chOff x="0" y="0"/>
            <a:chExt cx="2828866" cy="2551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828866" cy="255179"/>
            </a:xfrm>
            <a:custGeom>
              <a:avLst/>
              <a:gdLst/>
              <a:ahLst/>
              <a:cxnLst/>
              <a:rect l="l" t="t" r="r" b="b"/>
              <a:pathLst>
                <a:path w="2828866" h="255179">
                  <a:moveTo>
                    <a:pt x="38852" y="0"/>
                  </a:moveTo>
                  <a:lnTo>
                    <a:pt x="2790014" y="0"/>
                  </a:lnTo>
                  <a:cubicBezTo>
                    <a:pt x="2811472" y="0"/>
                    <a:pt x="2828866" y="17395"/>
                    <a:pt x="2828866" y="38852"/>
                  </a:cubicBezTo>
                  <a:lnTo>
                    <a:pt x="2828866" y="216326"/>
                  </a:lnTo>
                  <a:cubicBezTo>
                    <a:pt x="2828866" y="237784"/>
                    <a:pt x="2811472" y="255179"/>
                    <a:pt x="2790014" y="255179"/>
                  </a:cubicBezTo>
                  <a:lnTo>
                    <a:pt x="38852" y="255179"/>
                  </a:lnTo>
                  <a:cubicBezTo>
                    <a:pt x="17395" y="255179"/>
                    <a:pt x="0" y="237784"/>
                    <a:pt x="0" y="216326"/>
                  </a:cubicBezTo>
                  <a:lnTo>
                    <a:pt x="0" y="38852"/>
                  </a:lnTo>
                  <a:cubicBezTo>
                    <a:pt x="0" y="17395"/>
                    <a:pt x="17395" y="0"/>
                    <a:pt x="38852" y="0"/>
                  </a:cubicBezTo>
                  <a:close/>
                </a:path>
              </a:pathLst>
            </a:custGeom>
            <a:solidFill>
              <a:srgbClr val="A28B4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23825"/>
              <a:ext cx="2828866" cy="37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70150" y="6866710"/>
            <a:ext cx="5343515" cy="916715"/>
            <a:chOff x="0" y="0"/>
            <a:chExt cx="1487432" cy="2551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87432" cy="255179"/>
            </a:xfrm>
            <a:custGeom>
              <a:avLst/>
              <a:gdLst/>
              <a:ahLst/>
              <a:cxnLst/>
              <a:rect l="l" t="t" r="r" b="b"/>
              <a:pathLst>
                <a:path w="1487432" h="255179">
                  <a:moveTo>
                    <a:pt x="73891" y="0"/>
                  </a:moveTo>
                  <a:lnTo>
                    <a:pt x="1413541" y="0"/>
                  </a:lnTo>
                  <a:cubicBezTo>
                    <a:pt x="1433138" y="0"/>
                    <a:pt x="1451933" y="7785"/>
                    <a:pt x="1465790" y="21642"/>
                  </a:cubicBezTo>
                  <a:cubicBezTo>
                    <a:pt x="1479647" y="35499"/>
                    <a:pt x="1487432" y="54294"/>
                    <a:pt x="1487432" y="73891"/>
                  </a:cubicBezTo>
                  <a:lnTo>
                    <a:pt x="1487432" y="181288"/>
                  </a:lnTo>
                  <a:cubicBezTo>
                    <a:pt x="1487432" y="200885"/>
                    <a:pt x="1479647" y="219679"/>
                    <a:pt x="1465790" y="233537"/>
                  </a:cubicBezTo>
                  <a:cubicBezTo>
                    <a:pt x="1451933" y="247394"/>
                    <a:pt x="1433138" y="255179"/>
                    <a:pt x="1413541" y="255179"/>
                  </a:cubicBezTo>
                  <a:lnTo>
                    <a:pt x="73891" y="255179"/>
                  </a:lnTo>
                  <a:cubicBezTo>
                    <a:pt x="54294" y="255179"/>
                    <a:pt x="35499" y="247394"/>
                    <a:pt x="21642" y="233537"/>
                  </a:cubicBezTo>
                  <a:cubicBezTo>
                    <a:pt x="7785" y="219679"/>
                    <a:pt x="0" y="200885"/>
                    <a:pt x="0" y="181288"/>
                  </a:cubicBezTo>
                  <a:lnTo>
                    <a:pt x="0" y="73891"/>
                  </a:lnTo>
                  <a:cubicBezTo>
                    <a:pt x="0" y="54294"/>
                    <a:pt x="7785" y="35499"/>
                    <a:pt x="21642" y="21642"/>
                  </a:cubicBezTo>
                  <a:cubicBezTo>
                    <a:pt x="35499" y="7785"/>
                    <a:pt x="54294" y="0"/>
                    <a:pt x="73891" y="0"/>
                  </a:cubicBezTo>
                  <a:close/>
                </a:path>
              </a:pathLst>
            </a:custGeom>
            <a:solidFill>
              <a:srgbClr val="A28B4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123825"/>
              <a:ext cx="1487432" cy="37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1189743" y="2407577"/>
            <a:ext cx="6526880" cy="6437136"/>
          </a:xfrm>
          <a:custGeom>
            <a:avLst/>
            <a:gdLst/>
            <a:ahLst/>
            <a:cxnLst/>
            <a:rect l="l" t="t" r="r" b="b"/>
            <a:pathLst>
              <a:path w="6526880" h="6437136">
                <a:moveTo>
                  <a:pt x="0" y="0"/>
                </a:moveTo>
                <a:lnTo>
                  <a:pt x="6526880" y="0"/>
                </a:lnTo>
                <a:lnTo>
                  <a:pt x="6526880" y="6437135"/>
                </a:lnTo>
                <a:lnTo>
                  <a:pt x="0" y="64371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57175" y="2036939"/>
            <a:ext cx="4416964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Ökosystem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25076" y="3287029"/>
            <a:ext cx="11694128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Lebensraum für Pflanzen und Tiere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1925" y="4550377"/>
            <a:ext cx="8410212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Nahrungsquelle für Tiere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79209" y="719330"/>
            <a:ext cx="17137414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3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WALD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3825" y="5785198"/>
            <a:ext cx="10898252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Erholungsraum für den Menschen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80975" y="7019110"/>
            <a:ext cx="5994916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Rohstofflieferant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5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5102" y="1904449"/>
            <a:ext cx="15287167" cy="1456465"/>
            <a:chOff x="0" y="0"/>
            <a:chExt cx="4255368" cy="4054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55368" cy="405425"/>
            </a:xfrm>
            <a:custGeom>
              <a:avLst/>
              <a:gdLst/>
              <a:ahLst/>
              <a:cxnLst/>
              <a:rect l="l" t="t" r="r" b="b"/>
              <a:pathLst>
                <a:path w="4255368" h="405425">
                  <a:moveTo>
                    <a:pt x="25828" y="0"/>
                  </a:moveTo>
                  <a:lnTo>
                    <a:pt x="4229540" y="0"/>
                  </a:lnTo>
                  <a:cubicBezTo>
                    <a:pt x="4236390" y="0"/>
                    <a:pt x="4242960" y="2721"/>
                    <a:pt x="4247803" y="7565"/>
                  </a:cubicBezTo>
                  <a:cubicBezTo>
                    <a:pt x="4252647" y="12409"/>
                    <a:pt x="4255368" y="18978"/>
                    <a:pt x="4255368" y="25828"/>
                  </a:cubicBezTo>
                  <a:lnTo>
                    <a:pt x="4255368" y="379597"/>
                  </a:lnTo>
                  <a:cubicBezTo>
                    <a:pt x="4255368" y="386447"/>
                    <a:pt x="4252647" y="393016"/>
                    <a:pt x="4247803" y="397860"/>
                  </a:cubicBezTo>
                  <a:cubicBezTo>
                    <a:pt x="4242960" y="402704"/>
                    <a:pt x="4236390" y="405425"/>
                    <a:pt x="4229540" y="405425"/>
                  </a:cubicBezTo>
                  <a:lnTo>
                    <a:pt x="25828" y="405425"/>
                  </a:lnTo>
                  <a:cubicBezTo>
                    <a:pt x="18978" y="405425"/>
                    <a:pt x="12409" y="402704"/>
                    <a:pt x="7565" y="397860"/>
                  </a:cubicBezTo>
                  <a:cubicBezTo>
                    <a:pt x="2721" y="393016"/>
                    <a:pt x="0" y="386447"/>
                    <a:pt x="0" y="379597"/>
                  </a:cubicBezTo>
                  <a:lnTo>
                    <a:pt x="0" y="25828"/>
                  </a:lnTo>
                  <a:cubicBezTo>
                    <a:pt x="0" y="18978"/>
                    <a:pt x="2721" y="12409"/>
                    <a:pt x="7565" y="7565"/>
                  </a:cubicBezTo>
                  <a:cubicBezTo>
                    <a:pt x="12409" y="2721"/>
                    <a:pt x="18978" y="0"/>
                    <a:pt x="25828" y="0"/>
                  </a:cubicBezTo>
                  <a:close/>
                </a:path>
              </a:pathLst>
            </a:custGeom>
            <a:solidFill>
              <a:srgbClr val="A28B4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55368" cy="443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79209" y="526954"/>
            <a:ext cx="17137414" cy="1057247"/>
            <a:chOff x="0" y="0"/>
            <a:chExt cx="4770407" cy="2942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0407" cy="294297"/>
            </a:xfrm>
            <a:custGeom>
              <a:avLst/>
              <a:gdLst/>
              <a:ahLst/>
              <a:cxnLst/>
              <a:rect l="l" t="t" r="r" b="b"/>
              <a:pathLst>
                <a:path w="4770407" h="294297">
                  <a:moveTo>
                    <a:pt x="23040" y="0"/>
                  </a:moveTo>
                  <a:lnTo>
                    <a:pt x="4747368" y="0"/>
                  </a:lnTo>
                  <a:cubicBezTo>
                    <a:pt x="4760092" y="0"/>
                    <a:pt x="4770407" y="10315"/>
                    <a:pt x="4770407" y="23040"/>
                  </a:cubicBezTo>
                  <a:lnTo>
                    <a:pt x="4770407" y="271258"/>
                  </a:lnTo>
                  <a:cubicBezTo>
                    <a:pt x="4770407" y="283982"/>
                    <a:pt x="4760092" y="294297"/>
                    <a:pt x="4747368" y="294297"/>
                  </a:cubicBezTo>
                  <a:lnTo>
                    <a:pt x="23040" y="294297"/>
                  </a:lnTo>
                  <a:cubicBezTo>
                    <a:pt x="10315" y="294297"/>
                    <a:pt x="0" y="283982"/>
                    <a:pt x="0" y="271258"/>
                  </a:cubicBezTo>
                  <a:lnTo>
                    <a:pt x="0" y="23040"/>
                  </a:lnTo>
                  <a:cubicBezTo>
                    <a:pt x="0" y="10315"/>
                    <a:pt x="10315" y="0"/>
                    <a:pt x="23040" y="0"/>
                  </a:cubicBezTo>
                  <a:close/>
                </a:path>
              </a:pathLst>
            </a:custGeom>
            <a:solidFill>
              <a:srgbClr val="97A25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0407" cy="332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57127" y="2043289"/>
            <a:ext cx="17430873" cy="131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Der Wienerwald ist das größte zusammenhängende Laubwaldgebiet Mitteleuropas.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9209" y="719330"/>
            <a:ext cx="17137414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3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BIOSPHÄRENPARK WIENERWALD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95103" y="3687035"/>
            <a:ext cx="13754298" cy="2085115"/>
            <a:chOff x="0" y="0"/>
            <a:chExt cx="4616958" cy="58041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616958" cy="580417"/>
            </a:xfrm>
            <a:custGeom>
              <a:avLst/>
              <a:gdLst/>
              <a:ahLst/>
              <a:cxnLst/>
              <a:rect l="l" t="t" r="r" b="b"/>
              <a:pathLst>
                <a:path w="4616958" h="580417">
                  <a:moveTo>
                    <a:pt x="23805" y="0"/>
                  </a:moveTo>
                  <a:lnTo>
                    <a:pt x="4593153" y="0"/>
                  </a:lnTo>
                  <a:cubicBezTo>
                    <a:pt x="4606300" y="0"/>
                    <a:pt x="4616958" y="10658"/>
                    <a:pt x="4616958" y="23805"/>
                  </a:cubicBezTo>
                  <a:lnTo>
                    <a:pt x="4616958" y="556612"/>
                  </a:lnTo>
                  <a:cubicBezTo>
                    <a:pt x="4616958" y="569759"/>
                    <a:pt x="4606300" y="580417"/>
                    <a:pt x="4593153" y="580417"/>
                  </a:cubicBezTo>
                  <a:lnTo>
                    <a:pt x="23805" y="580417"/>
                  </a:lnTo>
                  <a:cubicBezTo>
                    <a:pt x="10658" y="580417"/>
                    <a:pt x="0" y="569759"/>
                    <a:pt x="0" y="556612"/>
                  </a:cubicBezTo>
                  <a:lnTo>
                    <a:pt x="0" y="23805"/>
                  </a:lnTo>
                  <a:cubicBezTo>
                    <a:pt x="0" y="10658"/>
                    <a:pt x="10658" y="0"/>
                    <a:pt x="23805" y="0"/>
                  </a:cubicBezTo>
                  <a:close/>
                </a:path>
              </a:pathLst>
            </a:custGeom>
            <a:solidFill>
              <a:srgbClr val="A28B4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616958" cy="618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57127" y="3825875"/>
            <a:ext cx="13316073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Er </a:t>
            </a:r>
            <a:r>
              <a:rPr lang="en-US" sz="50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erstreckt</a:t>
            </a:r>
            <a:r>
              <a:rPr lang="en-US" sz="5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sich</a:t>
            </a:r>
            <a:r>
              <a:rPr lang="en-US" sz="5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über</a:t>
            </a:r>
            <a:r>
              <a:rPr lang="en-US" sz="5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51 </a:t>
            </a:r>
            <a:r>
              <a:rPr lang="en-US" sz="50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niederösterreichische</a:t>
            </a:r>
            <a:r>
              <a:rPr lang="en-US" sz="5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Gemeinden und </a:t>
            </a:r>
            <a:r>
              <a:rPr lang="en-US" sz="50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über</a:t>
            </a:r>
            <a:r>
              <a:rPr lang="en-US" sz="5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Teile</a:t>
            </a:r>
            <a:r>
              <a:rPr lang="en-US" sz="5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mehrerer</a:t>
            </a:r>
            <a:r>
              <a:rPr lang="en-US" sz="5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Wiener </a:t>
            </a:r>
            <a:r>
              <a:rPr lang="en-US" sz="50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Gemeindebezirke</a:t>
            </a:r>
            <a:r>
              <a:rPr lang="en-US" sz="5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(13. – 19. und 23. </a:t>
            </a:r>
            <a:r>
              <a:rPr lang="en-US" sz="50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Bezirk</a:t>
            </a:r>
            <a:r>
              <a:rPr lang="en-US" sz="5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).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95102" y="6096000"/>
            <a:ext cx="15287167" cy="2855796"/>
            <a:chOff x="0" y="0"/>
            <a:chExt cx="4255368" cy="79494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55368" cy="794946"/>
            </a:xfrm>
            <a:custGeom>
              <a:avLst/>
              <a:gdLst/>
              <a:ahLst/>
              <a:cxnLst/>
              <a:rect l="l" t="t" r="r" b="b"/>
              <a:pathLst>
                <a:path w="4255368" h="794946">
                  <a:moveTo>
                    <a:pt x="25828" y="0"/>
                  </a:moveTo>
                  <a:lnTo>
                    <a:pt x="4229540" y="0"/>
                  </a:lnTo>
                  <a:cubicBezTo>
                    <a:pt x="4236390" y="0"/>
                    <a:pt x="4242960" y="2721"/>
                    <a:pt x="4247803" y="7565"/>
                  </a:cubicBezTo>
                  <a:cubicBezTo>
                    <a:pt x="4252647" y="12409"/>
                    <a:pt x="4255368" y="18978"/>
                    <a:pt x="4255368" y="25828"/>
                  </a:cubicBezTo>
                  <a:lnTo>
                    <a:pt x="4255368" y="769117"/>
                  </a:lnTo>
                  <a:cubicBezTo>
                    <a:pt x="4255368" y="775967"/>
                    <a:pt x="4252647" y="782537"/>
                    <a:pt x="4247803" y="787381"/>
                  </a:cubicBezTo>
                  <a:cubicBezTo>
                    <a:pt x="4242960" y="792224"/>
                    <a:pt x="4236390" y="794946"/>
                    <a:pt x="4229540" y="794946"/>
                  </a:cubicBezTo>
                  <a:lnTo>
                    <a:pt x="25828" y="794946"/>
                  </a:lnTo>
                  <a:cubicBezTo>
                    <a:pt x="18978" y="794946"/>
                    <a:pt x="12409" y="792224"/>
                    <a:pt x="7565" y="787381"/>
                  </a:cubicBezTo>
                  <a:cubicBezTo>
                    <a:pt x="2721" y="782537"/>
                    <a:pt x="0" y="775967"/>
                    <a:pt x="0" y="769117"/>
                  </a:cubicBezTo>
                  <a:lnTo>
                    <a:pt x="0" y="25828"/>
                  </a:lnTo>
                  <a:cubicBezTo>
                    <a:pt x="0" y="18978"/>
                    <a:pt x="2721" y="12409"/>
                    <a:pt x="7565" y="7565"/>
                  </a:cubicBezTo>
                  <a:cubicBezTo>
                    <a:pt x="12409" y="2721"/>
                    <a:pt x="18978" y="0"/>
                    <a:pt x="25828" y="0"/>
                  </a:cubicBezTo>
                  <a:close/>
                </a:path>
              </a:pathLst>
            </a:custGeom>
            <a:solidFill>
              <a:srgbClr val="A28B4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255368" cy="833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57127" y="6234840"/>
            <a:ext cx="14925142" cy="257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Die Wienerwaldwiesen und – weiden sind Hotspots der Biodiversität und gehören zu den artenreichsten und für den Naturschutz bedeutendsten Lebensräumen in Österreich.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5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5102" y="1904449"/>
            <a:ext cx="17221522" cy="1456465"/>
            <a:chOff x="0" y="0"/>
            <a:chExt cx="4793819" cy="4054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93819" cy="405425"/>
            </a:xfrm>
            <a:custGeom>
              <a:avLst/>
              <a:gdLst/>
              <a:ahLst/>
              <a:cxnLst/>
              <a:rect l="l" t="t" r="r" b="b"/>
              <a:pathLst>
                <a:path w="4793819" h="405425">
                  <a:moveTo>
                    <a:pt x="22927" y="0"/>
                  </a:moveTo>
                  <a:lnTo>
                    <a:pt x="4770893" y="0"/>
                  </a:lnTo>
                  <a:cubicBezTo>
                    <a:pt x="4783555" y="0"/>
                    <a:pt x="4793819" y="10265"/>
                    <a:pt x="4793819" y="22927"/>
                  </a:cubicBezTo>
                  <a:lnTo>
                    <a:pt x="4793819" y="382498"/>
                  </a:lnTo>
                  <a:cubicBezTo>
                    <a:pt x="4793819" y="388578"/>
                    <a:pt x="4791404" y="394410"/>
                    <a:pt x="4787104" y="398710"/>
                  </a:cubicBezTo>
                  <a:cubicBezTo>
                    <a:pt x="4782805" y="403009"/>
                    <a:pt x="4776973" y="405425"/>
                    <a:pt x="4770893" y="405425"/>
                  </a:cubicBezTo>
                  <a:lnTo>
                    <a:pt x="22927" y="405425"/>
                  </a:lnTo>
                  <a:cubicBezTo>
                    <a:pt x="10265" y="405425"/>
                    <a:pt x="0" y="395160"/>
                    <a:pt x="0" y="382498"/>
                  </a:cubicBezTo>
                  <a:lnTo>
                    <a:pt x="0" y="22927"/>
                  </a:lnTo>
                  <a:cubicBezTo>
                    <a:pt x="0" y="10265"/>
                    <a:pt x="10265" y="0"/>
                    <a:pt x="22927" y="0"/>
                  </a:cubicBezTo>
                  <a:close/>
                </a:path>
              </a:pathLst>
            </a:custGeom>
            <a:solidFill>
              <a:srgbClr val="A28B4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793819" cy="453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57127" y="2043289"/>
            <a:ext cx="16859497" cy="131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Eine </a:t>
            </a:r>
            <a:r>
              <a:rPr lang="en-US" sz="50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Vielzahl</a:t>
            </a:r>
            <a:r>
              <a:rPr lang="en-US" sz="5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von </a:t>
            </a:r>
            <a:r>
              <a:rPr lang="en-US" sz="50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Wildtieren</a:t>
            </a:r>
            <a:r>
              <a:rPr lang="en-US" sz="5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leben in Parks, in </a:t>
            </a:r>
            <a:r>
              <a:rPr lang="en-US" sz="50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Gärten</a:t>
            </a:r>
            <a:r>
              <a:rPr lang="en-US" sz="5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&amp; </a:t>
            </a:r>
          </a:p>
          <a:p>
            <a:pPr algn="ctr">
              <a:lnSpc>
                <a:spcPts val="5000"/>
              </a:lnSpc>
            </a:pPr>
            <a:r>
              <a:rPr lang="en-US" sz="5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 den </a:t>
            </a:r>
            <a:r>
              <a:rPr lang="en-US" sz="50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angrenzenden</a:t>
            </a:r>
            <a:r>
              <a:rPr lang="en-US" sz="5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Wäldern</a:t>
            </a:r>
            <a:r>
              <a:rPr lang="en-US" sz="50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579209" y="526954"/>
            <a:ext cx="17137414" cy="1057247"/>
            <a:chOff x="0" y="0"/>
            <a:chExt cx="4770407" cy="2942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70407" cy="294297"/>
            </a:xfrm>
            <a:custGeom>
              <a:avLst/>
              <a:gdLst/>
              <a:ahLst/>
              <a:cxnLst/>
              <a:rect l="l" t="t" r="r" b="b"/>
              <a:pathLst>
                <a:path w="4770407" h="294297">
                  <a:moveTo>
                    <a:pt x="23040" y="0"/>
                  </a:moveTo>
                  <a:lnTo>
                    <a:pt x="4747368" y="0"/>
                  </a:lnTo>
                  <a:cubicBezTo>
                    <a:pt x="4760092" y="0"/>
                    <a:pt x="4770407" y="10315"/>
                    <a:pt x="4770407" y="23040"/>
                  </a:cubicBezTo>
                  <a:lnTo>
                    <a:pt x="4770407" y="271258"/>
                  </a:lnTo>
                  <a:cubicBezTo>
                    <a:pt x="4770407" y="283982"/>
                    <a:pt x="4760092" y="294297"/>
                    <a:pt x="4747368" y="294297"/>
                  </a:cubicBezTo>
                  <a:lnTo>
                    <a:pt x="23040" y="294297"/>
                  </a:lnTo>
                  <a:cubicBezTo>
                    <a:pt x="10315" y="294297"/>
                    <a:pt x="0" y="283982"/>
                    <a:pt x="0" y="271258"/>
                  </a:cubicBezTo>
                  <a:lnTo>
                    <a:pt x="0" y="23040"/>
                  </a:lnTo>
                  <a:cubicBezTo>
                    <a:pt x="0" y="10315"/>
                    <a:pt x="10315" y="0"/>
                    <a:pt x="23040" y="0"/>
                  </a:cubicBezTo>
                  <a:close/>
                </a:path>
              </a:pathLst>
            </a:custGeom>
            <a:solidFill>
              <a:srgbClr val="97A25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770407" cy="332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79209" y="719330"/>
            <a:ext cx="17137414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3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WALD- &amp; WILDTIERE IN WIEN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95102" y="3684765"/>
            <a:ext cx="5540973" cy="969772"/>
            <a:chOff x="0" y="0"/>
            <a:chExt cx="1542397" cy="26994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42397" cy="269948"/>
            </a:xfrm>
            <a:custGeom>
              <a:avLst/>
              <a:gdLst/>
              <a:ahLst/>
              <a:cxnLst/>
              <a:rect l="l" t="t" r="r" b="b"/>
              <a:pathLst>
                <a:path w="1542397" h="269948">
                  <a:moveTo>
                    <a:pt x="71258" y="0"/>
                  </a:moveTo>
                  <a:lnTo>
                    <a:pt x="1471139" y="0"/>
                  </a:lnTo>
                  <a:cubicBezTo>
                    <a:pt x="1510494" y="0"/>
                    <a:pt x="1542397" y="31903"/>
                    <a:pt x="1542397" y="71258"/>
                  </a:cubicBezTo>
                  <a:lnTo>
                    <a:pt x="1542397" y="198690"/>
                  </a:lnTo>
                  <a:cubicBezTo>
                    <a:pt x="1542397" y="238045"/>
                    <a:pt x="1510494" y="269948"/>
                    <a:pt x="1471139" y="269948"/>
                  </a:cubicBezTo>
                  <a:lnTo>
                    <a:pt x="71258" y="269948"/>
                  </a:lnTo>
                  <a:cubicBezTo>
                    <a:pt x="31903" y="269948"/>
                    <a:pt x="0" y="238045"/>
                    <a:pt x="0" y="198690"/>
                  </a:cubicBezTo>
                  <a:lnTo>
                    <a:pt x="0" y="71258"/>
                  </a:lnTo>
                  <a:cubicBezTo>
                    <a:pt x="0" y="31903"/>
                    <a:pt x="31903" y="0"/>
                    <a:pt x="71258" y="0"/>
                  </a:cubicBezTo>
                  <a:close/>
                </a:path>
              </a:pathLst>
            </a:custGeom>
            <a:solidFill>
              <a:srgbClr val="0B544B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542397" cy="3175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57127" y="3823605"/>
            <a:ext cx="5178948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Wusstest du ...?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8700" y="4894818"/>
            <a:ext cx="14143135" cy="923140"/>
            <a:chOff x="0" y="0"/>
            <a:chExt cx="3936913" cy="25696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936913" cy="256967"/>
            </a:xfrm>
            <a:custGeom>
              <a:avLst/>
              <a:gdLst/>
              <a:ahLst/>
              <a:cxnLst/>
              <a:rect l="l" t="t" r="r" b="b"/>
              <a:pathLst>
                <a:path w="3936913" h="256967">
                  <a:moveTo>
                    <a:pt x="27917" y="0"/>
                  </a:moveTo>
                  <a:lnTo>
                    <a:pt x="3908996" y="0"/>
                  </a:lnTo>
                  <a:cubicBezTo>
                    <a:pt x="3916400" y="0"/>
                    <a:pt x="3923501" y="2941"/>
                    <a:pt x="3928737" y="8177"/>
                  </a:cubicBezTo>
                  <a:cubicBezTo>
                    <a:pt x="3933972" y="13412"/>
                    <a:pt x="3936913" y="20513"/>
                    <a:pt x="3936913" y="27917"/>
                  </a:cubicBezTo>
                  <a:lnTo>
                    <a:pt x="3936913" y="229050"/>
                  </a:lnTo>
                  <a:cubicBezTo>
                    <a:pt x="3936913" y="236454"/>
                    <a:pt x="3933972" y="243555"/>
                    <a:pt x="3928737" y="248790"/>
                  </a:cubicBezTo>
                  <a:cubicBezTo>
                    <a:pt x="3923501" y="254026"/>
                    <a:pt x="3916400" y="256967"/>
                    <a:pt x="3908996" y="256967"/>
                  </a:cubicBezTo>
                  <a:lnTo>
                    <a:pt x="27917" y="256967"/>
                  </a:lnTo>
                  <a:cubicBezTo>
                    <a:pt x="20513" y="256967"/>
                    <a:pt x="13412" y="254026"/>
                    <a:pt x="8177" y="248790"/>
                  </a:cubicBezTo>
                  <a:cubicBezTo>
                    <a:pt x="2941" y="243555"/>
                    <a:pt x="0" y="236454"/>
                    <a:pt x="0" y="229050"/>
                  </a:cubicBezTo>
                  <a:lnTo>
                    <a:pt x="0" y="27917"/>
                  </a:lnTo>
                  <a:cubicBezTo>
                    <a:pt x="0" y="20513"/>
                    <a:pt x="2941" y="13412"/>
                    <a:pt x="8177" y="8177"/>
                  </a:cubicBezTo>
                  <a:cubicBezTo>
                    <a:pt x="13412" y="2941"/>
                    <a:pt x="20513" y="0"/>
                    <a:pt x="27917" y="0"/>
                  </a:cubicBezTo>
                  <a:close/>
                </a:path>
              </a:pathLst>
            </a:custGeom>
            <a:solidFill>
              <a:srgbClr val="0B544B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936913" cy="3045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71402" y="5045238"/>
            <a:ext cx="14400434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l">
              <a:lnSpc>
                <a:spcPts val="5000"/>
              </a:lnSpc>
              <a:buFont typeface="Arial"/>
              <a:buChar char="•"/>
            </a:pPr>
            <a:r>
              <a:rPr lang="en-US" sz="5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Eichhörnchen können bis zu 6 m weit springen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114425" y="6123150"/>
            <a:ext cx="15838298" cy="1481836"/>
            <a:chOff x="0" y="0"/>
            <a:chExt cx="4408782" cy="41248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408782" cy="412487"/>
            </a:xfrm>
            <a:custGeom>
              <a:avLst/>
              <a:gdLst/>
              <a:ahLst/>
              <a:cxnLst/>
              <a:rect l="l" t="t" r="r" b="b"/>
              <a:pathLst>
                <a:path w="4408782" h="412487">
                  <a:moveTo>
                    <a:pt x="24929" y="0"/>
                  </a:moveTo>
                  <a:lnTo>
                    <a:pt x="4383853" y="0"/>
                  </a:lnTo>
                  <a:cubicBezTo>
                    <a:pt x="4390465" y="0"/>
                    <a:pt x="4396806" y="2626"/>
                    <a:pt x="4401481" y="7302"/>
                  </a:cubicBezTo>
                  <a:cubicBezTo>
                    <a:pt x="4406156" y="11977"/>
                    <a:pt x="4408782" y="18318"/>
                    <a:pt x="4408782" y="24929"/>
                  </a:cubicBezTo>
                  <a:lnTo>
                    <a:pt x="4408782" y="387558"/>
                  </a:lnTo>
                  <a:cubicBezTo>
                    <a:pt x="4408782" y="401326"/>
                    <a:pt x="4397621" y="412487"/>
                    <a:pt x="4383853" y="412487"/>
                  </a:cubicBezTo>
                  <a:lnTo>
                    <a:pt x="24929" y="412487"/>
                  </a:lnTo>
                  <a:cubicBezTo>
                    <a:pt x="11161" y="412487"/>
                    <a:pt x="0" y="401326"/>
                    <a:pt x="0" y="387558"/>
                  </a:cubicBezTo>
                  <a:lnTo>
                    <a:pt x="0" y="24929"/>
                  </a:lnTo>
                  <a:cubicBezTo>
                    <a:pt x="0" y="11161"/>
                    <a:pt x="11161" y="0"/>
                    <a:pt x="24929" y="0"/>
                  </a:cubicBezTo>
                  <a:close/>
                </a:path>
              </a:pathLst>
            </a:custGeom>
            <a:solidFill>
              <a:srgbClr val="0B544B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4408782" cy="4601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857127" y="6265633"/>
            <a:ext cx="16859497" cy="131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l">
              <a:lnSpc>
                <a:spcPts val="5000"/>
              </a:lnSpc>
              <a:buFont typeface="Arial"/>
              <a:buChar char="•"/>
            </a:pPr>
            <a:r>
              <a:rPr lang="en-US" sz="5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Füchse kommunizieren miteinander durch Laute wie Bellen, Knurren &amp; Winseln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114425" y="7909786"/>
            <a:ext cx="15838298" cy="2110486"/>
            <a:chOff x="0" y="0"/>
            <a:chExt cx="4408782" cy="58747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08782" cy="587479"/>
            </a:xfrm>
            <a:custGeom>
              <a:avLst/>
              <a:gdLst/>
              <a:ahLst/>
              <a:cxnLst/>
              <a:rect l="l" t="t" r="r" b="b"/>
              <a:pathLst>
                <a:path w="4408782" h="587479">
                  <a:moveTo>
                    <a:pt x="24929" y="0"/>
                  </a:moveTo>
                  <a:lnTo>
                    <a:pt x="4383853" y="0"/>
                  </a:lnTo>
                  <a:cubicBezTo>
                    <a:pt x="4390465" y="0"/>
                    <a:pt x="4396806" y="2626"/>
                    <a:pt x="4401481" y="7302"/>
                  </a:cubicBezTo>
                  <a:cubicBezTo>
                    <a:pt x="4406156" y="11977"/>
                    <a:pt x="4408782" y="18318"/>
                    <a:pt x="4408782" y="24929"/>
                  </a:cubicBezTo>
                  <a:lnTo>
                    <a:pt x="4408782" y="562550"/>
                  </a:lnTo>
                  <a:cubicBezTo>
                    <a:pt x="4408782" y="576318"/>
                    <a:pt x="4397621" y="587479"/>
                    <a:pt x="4383853" y="587479"/>
                  </a:cubicBezTo>
                  <a:lnTo>
                    <a:pt x="24929" y="587479"/>
                  </a:lnTo>
                  <a:cubicBezTo>
                    <a:pt x="11161" y="587479"/>
                    <a:pt x="0" y="576318"/>
                    <a:pt x="0" y="562550"/>
                  </a:cubicBezTo>
                  <a:lnTo>
                    <a:pt x="0" y="24929"/>
                  </a:lnTo>
                  <a:cubicBezTo>
                    <a:pt x="0" y="11161"/>
                    <a:pt x="11161" y="0"/>
                    <a:pt x="24929" y="0"/>
                  </a:cubicBezTo>
                  <a:close/>
                </a:path>
              </a:pathLst>
            </a:custGeom>
            <a:solidFill>
              <a:srgbClr val="0B544B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4408782" cy="6351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857127" y="8043136"/>
            <a:ext cx="16859497" cy="194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l">
              <a:lnSpc>
                <a:spcPts val="5000"/>
              </a:lnSpc>
              <a:buFont typeface="Arial"/>
              <a:buChar char="•"/>
            </a:pPr>
            <a:r>
              <a:rPr lang="en-US" sz="5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Rehe haben ein ausgezeichnetes Gehör und können auch leise Geräusche aus einer weiten Entfernung wahrnehmen.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5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609" y="2081002"/>
            <a:ext cx="9410817" cy="867632"/>
            <a:chOff x="0" y="0"/>
            <a:chExt cx="2619615" cy="2415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19615" cy="241516"/>
            </a:xfrm>
            <a:custGeom>
              <a:avLst/>
              <a:gdLst/>
              <a:ahLst/>
              <a:cxnLst/>
              <a:rect l="l" t="t" r="r" b="b"/>
              <a:pathLst>
                <a:path w="2619615" h="241516">
                  <a:moveTo>
                    <a:pt x="41956" y="0"/>
                  </a:moveTo>
                  <a:lnTo>
                    <a:pt x="2577659" y="0"/>
                  </a:lnTo>
                  <a:cubicBezTo>
                    <a:pt x="2588787" y="0"/>
                    <a:pt x="2599458" y="4420"/>
                    <a:pt x="2607326" y="12289"/>
                  </a:cubicBezTo>
                  <a:cubicBezTo>
                    <a:pt x="2615195" y="20157"/>
                    <a:pt x="2619615" y="30828"/>
                    <a:pt x="2619615" y="41956"/>
                  </a:cubicBezTo>
                  <a:lnTo>
                    <a:pt x="2619615" y="199560"/>
                  </a:lnTo>
                  <a:cubicBezTo>
                    <a:pt x="2619615" y="210688"/>
                    <a:pt x="2615195" y="221359"/>
                    <a:pt x="2607326" y="229227"/>
                  </a:cubicBezTo>
                  <a:cubicBezTo>
                    <a:pt x="2599458" y="237096"/>
                    <a:pt x="2588787" y="241516"/>
                    <a:pt x="2577659" y="241516"/>
                  </a:cubicBezTo>
                  <a:lnTo>
                    <a:pt x="41956" y="241516"/>
                  </a:lnTo>
                  <a:cubicBezTo>
                    <a:pt x="30828" y="241516"/>
                    <a:pt x="20157" y="237096"/>
                    <a:pt x="12289" y="229227"/>
                  </a:cubicBezTo>
                  <a:cubicBezTo>
                    <a:pt x="4420" y="221359"/>
                    <a:pt x="0" y="210688"/>
                    <a:pt x="0" y="199560"/>
                  </a:cubicBezTo>
                  <a:lnTo>
                    <a:pt x="0" y="41956"/>
                  </a:lnTo>
                  <a:cubicBezTo>
                    <a:pt x="0" y="30828"/>
                    <a:pt x="4420" y="20157"/>
                    <a:pt x="12289" y="12289"/>
                  </a:cubicBezTo>
                  <a:cubicBezTo>
                    <a:pt x="20157" y="4420"/>
                    <a:pt x="30828" y="0"/>
                    <a:pt x="41956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2619615" cy="327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31609" y="679354"/>
            <a:ext cx="17137414" cy="1057247"/>
            <a:chOff x="0" y="0"/>
            <a:chExt cx="4770407" cy="2942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0407" cy="294297"/>
            </a:xfrm>
            <a:custGeom>
              <a:avLst/>
              <a:gdLst/>
              <a:ahLst/>
              <a:cxnLst/>
              <a:rect l="l" t="t" r="r" b="b"/>
              <a:pathLst>
                <a:path w="4770407" h="294297">
                  <a:moveTo>
                    <a:pt x="23040" y="0"/>
                  </a:moveTo>
                  <a:lnTo>
                    <a:pt x="4747368" y="0"/>
                  </a:lnTo>
                  <a:cubicBezTo>
                    <a:pt x="4760092" y="0"/>
                    <a:pt x="4770407" y="10315"/>
                    <a:pt x="4770407" y="23040"/>
                  </a:cubicBezTo>
                  <a:lnTo>
                    <a:pt x="4770407" y="271258"/>
                  </a:lnTo>
                  <a:cubicBezTo>
                    <a:pt x="4770407" y="283982"/>
                    <a:pt x="4760092" y="294297"/>
                    <a:pt x="4747368" y="294297"/>
                  </a:cubicBezTo>
                  <a:lnTo>
                    <a:pt x="23040" y="294297"/>
                  </a:lnTo>
                  <a:cubicBezTo>
                    <a:pt x="10315" y="294297"/>
                    <a:pt x="0" y="283982"/>
                    <a:pt x="0" y="271258"/>
                  </a:cubicBezTo>
                  <a:lnTo>
                    <a:pt x="0" y="23040"/>
                  </a:lnTo>
                  <a:cubicBezTo>
                    <a:pt x="0" y="10315"/>
                    <a:pt x="10315" y="0"/>
                    <a:pt x="23040" y="0"/>
                  </a:cubicBezTo>
                  <a:close/>
                </a:path>
              </a:pathLst>
            </a:custGeom>
            <a:solidFill>
              <a:srgbClr val="97A25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0407" cy="332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17119" y="4847617"/>
            <a:ext cx="8714082" cy="867632"/>
            <a:chOff x="0" y="0"/>
            <a:chExt cx="2425670" cy="2415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25670" cy="241516"/>
            </a:xfrm>
            <a:custGeom>
              <a:avLst/>
              <a:gdLst/>
              <a:ahLst/>
              <a:cxnLst/>
              <a:rect l="l" t="t" r="r" b="b"/>
              <a:pathLst>
                <a:path w="2425670" h="241516">
                  <a:moveTo>
                    <a:pt x="45310" y="0"/>
                  </a:moveTo>
                  <a:lnTo>
                    <a:pt x="2380360" y="0"/>
                  </a:lnTo>
                  <a:cubicBezTo>
                    <a:pt x="2392377" y="0"/>
                    <a:pt x="2403902" y="4774"/>
                    <a:pt x="2412399" y="13271"/>
                  </a:cubicBezTo>
                  <a:cubicBezTo>
                    <a:pt x="2420897" y="21768"/>
                    <a:pt x="2425670" y="33293"/>
                    <a:pt x="2425670" y="45310"/>
                  </a:cubicBezTo>
                  <a:lnTo>
                    <a:pt x="2425670" y="196206"/>
                  </a:lnTo>
                  <a:cubicBezTo>
                    <a:pt x="2425670" y="221230"/>
                    <a:pt x="2405384" y="241516"/>
                    <a:pt x="2380360" y="241516"/>
                  </a:cubicBezTo>
                  <a:lnTo>
                    <a:pt x="45310" y="241516"/>
                  </a:lnTo>
                  <a:cubicBezTo>
                    <a:pt x="20286" y="241516"/>
                    <a:pt x="0" y="221230"/>
                    <a:pt x="0" y="196206"/>
                  </a:cubicBezTo>
                  <a:lnTo>
                    <a:pt x="0" y="45310"/>
                  </a:lnTo>
                  <a:cubicBezTo>
                    <a:pt x="0" y="20286"/>
                    <a:pt x="20286" y="0"/>
                    <a:pt x="45310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2425670" cy="327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64038" y="3218395"/>
            <a:ext cx="8379962" cy="1362522"/>
            <a:chOff x="0" y="0"/>
            <a:chExt cx="2332664" cy="3792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32664" cy="379275"/>
            </a:xfrm>
            <a:custGeom>
              <a:avLst/>
              <a:gdLst/>
              <a:ahLst/>
              <a:cxnLst/>
              <a:rect l="l" t="t" r="r" b="b"/>
              <a:pathLst>
                <a:path w="2332664" h="379275">
                  <a:moveTo>
                    <a:pt x="47117" y="0"/>
                  </a:moveTo>
                  <a:lnTo>
                    <a:pt x="2285547" y="0"/>
                  </a:lnTo>
                  <a:cubicBezTo>
                    <a:pt x="2298043" y="0"/>
                    <a:pt x="2310028" y="4964"/>
                    <a:pt x="2318864" y="13800"/>
                  </a:cubicBezTo>
                  <a:cubicBezTo>
                    <a:pt x="2327700" y="22636"/>
                    <a:pt x="2332664" y="34621"/>
                    <a:pt x="2332664" y="47117"/>
                  </a:cubicBezTo>
                  <a:lnTo>
                    <a:pt x="2332664" y="332158"/>
                  </a:lnTo>
                  <a:cubicBezTo>
                    <a:pt x="2332664" y="358180"/>
                    <a:pt x="2311569" y="379275"/>
                    <a:pt x="2285547" y="379275"/>
                  </a:cubicBezTo>
                  <a:lnTo>
                    <a:pt x="47117" y="379275"/>
                  </a:lnTo>
                  <a:cubicBezTo>
                    <a:pt x="21095" y="379275"/>
                    <a:pt x="0" y="358180"/>
                    <a:pt x="0" y="332158"/>
                  </a:cubicBezTo>
                  <a:lnTo>
                    <a:pt x="0" y="47117"/>
                  </a:lnTo>
                  <a:cubicBezTo>
                    <a:pt x="0" y="21095"/>
                    <a:pt x="21095" y="0"/>
                    <a:pt x="47117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2332664" cy="465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610198" y="2081002"/>
            <a:ext cx="6009113" cy="908617"/>
            <a:chOff x="0" y="0"/>
            <a:chExt cx="1672709" cy="2529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72710" cy="252925"/>
            </a:xfrm>
            <a:custGeom>
              <a:avLst/>
              <a:gdLst/>
              <a:ahLst/>
              <a:cxnLst/>
              <a:rect l="l" t="t" r="r" b="b"/>
              <a:pathLst>
                <a:path w="1672710" h="252925">
                  <a:moveTo>
                    <a:pt x="65707" y="0"/>
                  </a:moveTo>
                  <a:lnTo>
                    <a:pt x="1607003" y="0"/>
                  </a:lnTo>
                  <a:cubicBezTo>
                    <a:pt x="1643292" y="0"/>
                    <a:pt x="1672710" y="29418"/>
                    <a:pt x="1672710" y="65707"/>
                  </a:cubicBezTo>
                  <a:lnTo>
                    <a:pt x="1672710" y="187218"/>
                  </a:lnTo>
                  <a:cubicBezTo>
                    <a:pt x="1672710" y="204644"/>
                    <a:pt x="1665787" y="221357"/>
                    <a:pt x="1653465" y="233680"/>
                  </a:cubicBezTo>
                  <a:cubicBezTo>
                    <a:pt x="1641142" y="246002"/>
                    <a:pt x="1624429" y="252925"/>
                    <a:pt x="1607003" y="252925"/>
                  </a:cubicBezTo>
                  <a:lnTo>
                    <a:pt x="65707" y="252925"/>
                  </a:lnTo>
                  <a:cubicBezTo>
                    <a:pt x="29418" y="252925"/>
                    <a:pt x="0" y="223507"/>
                    <a:pt x="0" y="187218"/>
                  </a:cubicBezTo>
                  <a:lnTo>
                    <a:pt x="0" y="65707"/>
                  </a:lnTo>
                  <a:cubicBezTo>
                    <a:pt x="0" y="29418"/>
                    <a:pt x="29418" y="0"/>
                    <a:pt x="65707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1672709" cy="338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489061" y="3218395"/>
            <a:ext cx="8379962" cy="1379793"/>
            <a:chOff x="0" y="0"/>
            <a:chExt cx="2332664" cy="38408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32664" cy="384082"/>
            </a:xfrm>
            <a:custGeom>
              <a:avLst/>
              <a:gdLst/>
              <a:ahLst/>
              <a:cxnLst/>
              <a:rect l="l" t="t" r="r" b="b"/>
              <a:pathLst>
                <a:path w="2332664" h="384082">
                  <a:moveTo>
                    <a:pt x="47117" y="0"/>
                  </a:moveTo>
                  <a:lnTo>
                    <a:pt x="2285547" y="0"/>
                  </a:lnTo>
                  <a:cubicBezTo>
                    <a:pt x="2298043" y="0"/>
                    <a:pt x="2310028" y="4964"/>
                    <a:pt x="2318864" y="13800"/>
                  </a:cubicBezTo>
                  <a:cubicBezTo>
                    <a:pt x="2327700" y="22636"/>
                    <a:pt x="2332664" y="34621"/>
                    <a:pt x="2332664" y="47117"/>
                  </a:cubicBezTo>
                  <a:lnTo>
                    <a:pt x="2332664" y="336965"/>
                  </a:lnTo>
                  <a:cubicBezTo>
                    <a:pt x="2332664" y="362987"/>
                    <a:pt x="2311569" y="384082"/>
                    <a:pt x="2285547" y="384082"/>
                  </a:cubicBezTo>
                  <a:lnTo>
                    <a:pt x="47117" y="384082"/>
                  </a:lnTo>
                  <a:cubicBezTo>
                    <a:pt x="34621" y="384082"/>
                    <a:pt x="22636" y="379118"/>
                    <a:pt x="13800" y="370282"/>
                  </a:cubicBezTo>
                  <a:cubicBezTo>
                    <a:pt x="4964" y="361446"/>
                    <a:pt x="0" y="349461"/>
                    <a:pt x="0" y="336965"/>
                  </a:cubicBezTo>
                  <a:lnTo>
                    <a:pt x="0" y="47117"/>
                  </a:lnTo>
                  <a:cubicBezTo>
                    <a:pt x="0" y="21095"/>
                    <a:pt x="21095" y="0"/>
                    <a:pt x="47117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85725"/>
              <a:ext cx="2332664" cy="4698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17119" y="5981949"/>
            <a:ext cx="8379962" cy="1362522"/>
            <a:chOff x="0" y="0"/>
            <a:chExt cx="2332664" cy="3792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332664" cy="379275"/>
            </a:xfrm>
            <a:custGeom>
              <a:avLst/>
              <a:gdLst/>
              <a:ahLst/>
              <a:cxnLst/>
              <a:rect l="l" t="t" r="r" b="b"/>
              <a:pathLst>
                <a:path w="2332664" h="379275">
                  <a:moveTo>
                    <a:pt x="47117" y="0"/>
                  </a:moveTo>
                  <a:lnTo>
                    <a:pt x="2285547" y="0"/>
                  </a:lnTo>
                  <a:cubicBezTo>
                    <a:pt x="2298043" y="0"/>
                    <a:pt x="2310028" y="4964"/>
                    <a:pt x="2318864" y="13800"/>
                  </a:cubicBezTo>
                  <a:cubicBezTo>
                    <a:pt x="2327700" y="22636"/>
                    <a:pt x="2332664" y="34621"/>
                    <a:pt x="2332664" y="47117"/>
                  </a:cubicBezTo>
                  <a:lnTo>
                    <a:pt x="2332664" y="332158"/>
                  </a:lnTo>
                  <a:cubicBezTo>
                    <a:pt x="2332664" y="358180"/>
                    <a:pt x="2311569" y="379275"/>
                    <a:pt x="2285547" y="379275"/>
                  </a:cubicBezTo>
                  <a:lnTo>
                    <a:pt x="47117" y="379275"/>
                  </a:lnTo>
                  <a:cubicBezTo>
                    <a:pt x="21095" y="379275"/>
                    <a:pt x="0" y="358180"/>
                    <a:pt x="0" y="332158"/>
                  </a:cubicBezTo>
                  <a:lnTo>
                    <a:pt x="0" y="47117"/>
                  </a:lnTo>
                  <a:cubicBezTo>
                    <a:pt x="0" y="21095"/>
                    <a:pt x="21095" y="0"/>
                    <a:pt x="47117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85725"/>
              <a:ext cx="2332664" cy="465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737846" y="6548851"/>
            <a:ext cx="2261349" cy="795621"/>
            <a:chOff x="0" y="0"/>
            <a:chExt cx="629474" cy="22147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29474" cy="221471"/>
            </a:xfrm>
            <a:custGeom>
              <a:avLst/>
              <a:gdLst/>
              <a:ahLst/>
              <a:cxnLst/>
              <a:rect l="l" t="t" r="r" b="b"/>
              <a:pathLst>
                <a:path w="629474" h="221471">
                  <a:moveTo>
                    <a:pt x="110735" y="0"/>
                  </a:moveTo>
                  <a:lnTo>
                    <a:pt x="518739" y="0"/>
                  </a:lnTo>
                  <a:cubicBezTo>
                    <a:pt x="579896" y="0"/>
                    <a:pt x="629474" y="49578"/>
                    <a:pt x="629474" y="110735"/>
                  </a:cubicBezTo>
                  <a:lnTo>
                    <a:pt x="629474" y="110735"/>
                  </a:lnTo>
                  <a:cubicBezTo>
                    <a:pt x="629474" y="171893"/>
                    <a:pt x="579896" y="221471"/>
                    <a:pt x="518739" y="221471"/>
                  </a:cubicBezTo>
                  <a:lnTo>
                    <a:pt x="110735" y="221471"/>
                  </a:lnTo>
                  <a:cubicBezTo>
                    <a:pt x="49578" y="221471"/>
                    <a:pt x="0" y="171893"/>
                    <a:pt x="0" y="110735"/>
                  </a:cubicBezTo>
                  <a:lnTo>
                    <a:pt x="0" y="110735"/>
                  </a:lnTo>
                  <a:cubicBezTo>
                    <a:pt x="0" y="49578"/>
                    <a:pt x="49578" y="0"/>
                    <a:pt x="110735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85725"/>
              <a:ext cx="629474" cy="307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731565" y="4833845"/>
            <a:ext cx="7768599" cy="1526065"/>
            <a:chOff x="0" y="0"/>
            <a:chExt cx="2162484" cy="42479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162484" cy="424799"/>
            </a:xfrm>
            <a:custGeom>
              <a:avLst/>
              <a:gdLst/>
              <a:ahLst/>
              <a:cxnLst/>
              <a:rect l="l" t="t" r="r" b="b"/>
              <a:pathLst>
                <a:path w="2162484" h="424799">
                  <a:moveTo>
                    <a:pt x="50825" y="0"/>
                  </a:moveTo>
                  <a:lnTo>
                    <a:pt x="2111659" y="0"/>
                  </a:lnTo>
                  <a:cubicBezTo>
                    <a:pt x="2139729" y="0"/>
                    <a:pt x="2162484" y="22755"/>
                    <a:pt x="2162484" y="50825"/>
                  </a:cubicBezTo>
                  <a:lnTo>
                    <a:pt x="2162484" y="373974"/>
                  </a:lnTo>
                  <a:cubicBezTo>
                    <a:pt x="2162484" y="402044"/>
                    <a:pt x="2139729" y="424799"/>
                    <a:pt x="2111659" y="424799"/>
                  </a:cubicBezTo>
                  <a:lnTo>
                    <a:pt x="50825" y="424799"/>
                  </a:lnTo>
                  <a:cubicBezTo>
                    <a:pt x="22755" y="424799"/>
                    <a:pt x="0" y="402044"/>
                    <a:pt x="0" y="373974"/>
                  </a:cubicBezTo>
                  <a:lnTo>
                    <a:pt x="0" y="50825"/>
                  </a:lnTo>
                  <a:cubicBezTo>
                    <a:pt x="0" y="22755"/>
                    <a:pt x="22755" y="0"/>
                    <a:pt x="50825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85725"/>
              <a:ext cx="2162484" cy="510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17119" y="7687372"/>
            <a:ext cx="4719898" cy="846570"/>
            <a:chOff x="0" y="0"/>
            <a:chExt cx="1313841" cy="23565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313841" cy="235653"/>
            </a:xfrm>
            <a:custGeom>
              <a:avLst/>
              <a:gdLst/>
              <a:ahLst/>
              <a:cxnLst/>
              <a:rect l="l" t="t" r="r" b="b"/>
              <a:pathLst>
                <a:path w="1313841" h="235653">
                  <a:moveTo>
                    <a:pt x="83654" y="0"/>
                  </a:moveTo>
                  <a:lnTo>
                    <a:pt x="1230187" y="0"/>
                  </a:lnTo>
                  <a:cubicBezTo>
                    <a:pt x="1252373" y="0"/>
                    <a:pt x="1273651" y="8814"/>
                    <a:pt x="1289339" y="24502"/>
                  </a:cubicBezTo>
                  <a:cubicBezTo>
                    <a:pt x="1305027" y="40190"/>
                    <a:pt x="1313841" y="61468"/>
                    <a:pt x="1313841" y="83654"/>
                  </a:cubicBezTo>
                  <a:lnTo>
                    <a:pt x="1313841" y="151999"/>
                  </a:lnTo>
                  <a:cubicBezTo>
                    <a:pt x="1313841" y="198200"/>
                    <a:pt x="1276388" y="235653"/>
                    <a:pt x="1230187" y="235653"/>
                  </a:cubicBezTo>
                  <a:lnTo>
                    <a:pt x="83654" y="235653"/>
                  </a:lnTo>
                  <a:cubicBezTo>
                    <a:pt x="61468" y="235653"/>
                    <a:pt x="40190" y="226839"/>
                    <a:pt x="24502" y="211151"/>
                  </a:cubicBezTo>
                  <a:cubicBezTo>
                    <a:pt x="8814" y="195463"/>
                    <a:pt x="0" y="174185"/>
                    <a:pt x="0" y="151999"/>
                  </a:cubicBezTo>
                  <a:lnTo>
                    <a:pt x="0" y="83654"/>
                  </a:lnTo>
                  <a:cubicBezTo>
                    <a:pt x="0" y="61468"/>
                    <a:pt x="8814" y="40190"/>
                    <a:pt x="24502" y="24502"/>
                  </a:cubicBezTo>
                  <a:cubicBezTo>
                    <a:pt x="40190" y="8814"/>
                    <a:pt x="61468" y="0"/>
                    <a:pt x="83654" y="0"/>
                  </a:cubicBezTo>
                  <a:close/>
                </a:path>
              </a:pathLst>
            </a:custGeom>
            <a:solidFill>
              <a:srgbClr val="0B544B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85725"/>
              <a:ext cx="1313841" cy="3213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64039" y="8724900"/>
            <a:ext cx="8379962" cy="1362522"/>
            <a:chOff x="0" y="0"/>
            <a:chExt cx="4140837" cy="22328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140838" cy="223289"/>
            </a:xfrm>
            <a:custGeom>
              <a:avLst/>
              <a:gdLst/>
              <a:ahLst/>
              <a:cxnLst/>
              <a:rect l="l" t="t" r="r" b="b"/>
              <a:pathLst>
                <a:path w="4140838" h="223289">
                  <a:moveTo>
                    <a:pt x="26542" y="0"/>
                  </a:moveTo>
                  <a:lnTo>
                    <a:pt x="4114295" y="0"/>
                  </a:lnTo>
                  <a:cubicBezTo>
                    <a:pt x="4121334" y="0"/>
                    <a:pt x="4128086" y="2796"/>
                    <a:pt x="4133064" y="7774"/>
                  </a:cubicBezTo>
                  <a:cubicBezTo>
                    <a:pt x="4138041" y="12752"/>
                    <a:pt x="4140838" y="19503"/>
                    <a:pt x="4140838" y="26542"/>
                  </a:cubicBezTo>
                  <a:lnTo>
                    <a:pt x="4140838" y="196746"/>
                  </a:lnTo>
                  <a:cubicBezTo>
                    <a:pt x="4140838" y="203786"/>
                    <a:pt x="4138041" y="210537"/>
                    <a:pt x="4133064" y="215515"/>
                  </a:cubicBezTo>
                  <a:cubicBezTo>
                    <a:pt x="4128086" y="220492"/>
                    <a:pt x="4121334" y="223289"/>
                    <a:pt x="4114295" y="223289"/>
                  </a:cubicBezTo>
                  <a:lnTo>
                    <a:pt x="26542" y="223289"/>
                  </a:lnTo>
                  <a:cubicBezTo>
                    <a:pt x="19503" y="223289"/>
                    <a:pt x="12752" y="220492"/>
                    <a:pt x="7774" y="215515"/>
                  </a:cubicBezTo>
                  <a:cubicBezTo>
                    <a:pt x="2796" y="210537"/>
                    <a:pt x="0" y="203786"/>
                    <a:pt x="0" y="196746"/>
                  </a:cubicBezTo>
                  <a:lnTo>
                    <a:pt x="0" y="26542"/>
                  </a:lnTo>
                  <a:cubicBezTo>
                    <a:pt x="0" y="19503"/>
                    <a:pt x="2796" y="12752"/>
                    <a:pt x="7774" y="7774"/>
                  </a:cubicBezTo>
                  <a:cubicBezTo>
                    <a:pt x="12752" y="2796"/>
                    <a:pt x="19503" y="0"/>
                    <a:pt x="26542" y="0"/>
                  </a:cubicBezTo>
                  <a:close/>
                </a:path>
              </a:pathLst>
            </a:custGeom>
            <a:solidFill>
              <a:srgbClr val="0B544B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85725"/>
              <a:ext cx="4140837" cy="309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 flipH="1">
            <a:off x="13708065" y="6595567"/>
            <a:ext cx="3189127" cy="3247132"/>
          </a:xfrm>
          <a:custGeom>
            <a:avLst/>
            <a:gdLst/>
            <a:ahLst/>
            <a:cxnLst/>
            <a:rect l="l" t="t" r="r" b="b"/>
            <a:pathLst>
              <a:path w="2179768" h="2241407">
                <a:moveTo>
                  <a:pt x="2179769" y="0"/>
                </a:moveTo>
                <a:lnTo>
                  <a:pt x="0" y="0"/>
                </a:lnTo>
                <a:lnTo>
                  <a:pt x="0" y="2241407"/>
                </a:lnTo>
                <a:lnTo>
                  <a:pt x="2179769" y="2241407"/>
                </a:lnTo>
                <a:lnTo>
                  <a:pt x="217976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866775" y="2298773"/>
            <a:ext cx="9017116" cy="53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Nagetiere aus der Familie der Sciurida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31609" y="871730"/>
            <a:ext cx="17137414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3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EICHHÖRNCHEN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57402" y="5065388"/>
            <a:ext cx="8298375" cy="53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39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flauschiges Fell, buschiger Schwanz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04320" y="3436166"/>
            <a:ext cx="8139680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flinke, geschickte Kletterer (scharfe Krallen), stets auf Nahrungssuche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868520" y="2298773"/>
            <a:ext cx="5568668" cy="53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guter Seh – und Hörsinn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729344" y="3436166"/>
            <a:ext cx="7770820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kommunizieren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miteinander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durch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Knurren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Quietschen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und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Zirpen</a:t>
            </a:r>
            <a:endParaRPr lang="en-US" sz="3999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957402" y="6199720"/>
            <a:ext cx="8139680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Allesfresser, hauptsächlich Samen, Nüsse, Früchte, Beeren, Insekten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977868" y="6729886"/>
            <a:ext cx="2003026" cy="53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tagaktiv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977868" y="5085673"/>
            <a:ext cx="7522296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bauen Nester in Baumkronen aus Blättern, Zweigen und Gras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79144" y="7826212"/>
            <a:ext cx="5178948" cy="53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Wusstest du ...?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993419" y="8841978"/>
            <a:ext cx="8984449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Eichhörnchen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können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das 10-fache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ihrer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Körperlänge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weit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springen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5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609" y="2081002"/>
            <a:ext cx="9029329" cy="1417752"/>
            <a:chOff x="0" y="0"/>
            <a:chExt cx="2513423" cy="3946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13423" cy="394649"/>
            </a:xfrm>
            <a:custGeom>
              <a:avLst/>
              <a:gdLst/>
              <a:ahLst/>
              <a:cxnLst/>
              <a:rect l="l" t="t" r="r" b="b"/>
              <a:pathLst>
                <a:path w="2513423" h="394649">
                  <a:moveTo>
                    <a:pt x="43728" y="0"/>
                  </a:moveTo>
                  <a:lnTo>
                    <a:pt x="2469695" y="0"/>
                  </a:lnTo>
                  <a:cubicBezTo>
                    <a:pt x="2493845" y="0"/>
                    <a:pt x="2513423" y="19578"/>
                    <a:pt x="2513423" y="43728"/>
                  </a:cubicBezTo>
                  <a:lnTo>
                    <a:pt x="2513423" y="350920"/>
                  </a:lnTo>
                  <a:cubicBezTo>
                    <a:pt x="2513423" y="362518"/>
                    <a:pt x="2508816" y="373640"/>
                    <a:pt x="2500616" y="381841"/>
                  </a:cubicBezTo>
                  <a:cubicBezTo>
                    <a:pt x="2492415" y="390041"/>
                    <a:pt x="2481293" y="394649"/>
                    <a:pt x="2469695" y="394649"/>
                  </a:cubicBezTo>
                  <a:lnTo>
                    <a:pt x="43728" y="394649"/>
                  </a:lnTo>
                  <a:cubicBezTo>
                    <a:pt x="19578" y="394649"/>
                    <a:pt x="0" y="375071"/>
                    <a:pt x="0" y="350920"/>
                  </a:cubicBezTo>
                  <a:lnTo>
                    <a:pt x="0" y="43728"/>
                  </a:lnTo>
                  <a:cubicBezTo>
                    <a:pt x="0" y="19578"/>
                    <a:pt x="19578" y="0"/>
                    <a:pt x="43728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2513423" cy="480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31609" y="679354"/>
            <a:ext cx="17137414" cy="1057247"/>
            <a:chOff x="0" y="0"/>
            <a:chExt cx="4770407" cy="2942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0407" cy="294297"/>
            </a:xfrm>
            <a:custGeom>
              <a:avLst/>
              <a:gdLst/>
              <a:ahLst/>
              <a:cxnLst/>
              <a:rect l="l" t="t" r="r" b="b"/>
              <a:pathLst>
                <a:path w="4770407" h="294297">
                  <a:moveTo>
                    <a:pt x="23040" y="0"/>
                  </a:moveTo>
                  <a:lnTo>
                    <a:pt x="4747368" y="0"/>
                  </a:lnTo>
                  <a:cubicBezTo>
                    <a:pt x="4760092" y="0"/>
                    <a:pt x="4770407" y="10315"/>
                    <a:pt x="4770407" y="23040"/>
                  </a:cubicBezTo>
                  <a:lnTo>
                    <a:pt x="4770407" y="271258"/>
                  </a:lnTo>
                  <a:cubicBezTo>
                    <a:pt x="4770407" y="283982"/>
                    <a:pt x="4760092" y="294297"/>
                    <a:pt x="4747368" y="294297"/>
                  </a:cubicBezTo>
                  <a:lnTo>
                    <a:pt x="23040" y="294297"/>
                  </a:lnTo>
                  <a:cubicBezTo>
                    <a:pt x="10315" y="294297"/>
                    <a:pt x="0" y="283982"/>
                    <a:pt x="0" y="271258"/>
                  </a:cubicBezTo>
                  <a:lnTo>
                    <a:pt x="0" y="23040"/>
                  </a:lnTo>
                  <a:cubicBezTo>
                    <a:pt x="0" y="10315"/>
                    <a:pt x="10315" y="0"/>
                    <a:pt x="23040" y="0"/>
                  </a:cubicBezTo>
                  <a:close/>
                </a:path>
              </a:pathLst>
            </a:custGeom>
            <a:solidFill>
              <a:srgbClr val="97A25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0407" cy="332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95350" y="2298773"/>
            <a:ext cx="8865588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langer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buschiger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Schwanz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mit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weißer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Spitze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große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spitze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Schnauze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1609" y="871730"/>
            <a:ext cx="17137414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3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FUCHS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17119" y="3725748"/>
            <a:ext cx="8596212" cy="780665"/>
            <a:chOff x="0" y="0"/>
            <a:chExt cx="2392860" cy="21730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92860" cy="217308"/>
            </a:xfrm>
            <a:custGeom>
              <a:avLst/>
              <a:gdLst/>
              <a:ahLst/>
              <a:cxnLst/>
              <a:rect l="l" t="t" r="r" b="b"/>
              <a:pathLst>
                <a:path w="2392860" h="217308">
                  <a:moveTo>
                    <a:pt x="45932" y="0"/>
                  </a:moveTo>
                  <a:lnTo>
                    <a:pt x="2346928" y="0"/>
                  </a:lnTo>
                  <a:cubicBezTo>
                    <a:pt x="2372296" y="0"/>
                    <a:pt x="2392860" y="20564"/>
                    <a:pt x="2392860" y="45932"/>
                  </a:cubicBezTo>
                  <a:lnTo>
                    <a:pt x="2392860" y="171376"/>
                  </a:lnTo>
                  <a:cubicBezTo>
                    <a:pt x="2392860" y="183558"/>
                    <a:pt x="2388021" y="195241"/>
                    <a:pt x="2379407" y="203854"/>
                  </a:cubicBezTo>
                  <a:cubicBezTo>
                    <a:pt x="2370793" y="212468"/>
                    <a:pt x="2359110" y="217308"/>
                    <a:pt x="2346928" y="217308"/>
                  </a:cubicBezTo>
                  <a:lnTo>
                    <a:pt x="45932" y="217308"/>
                  </a:lnTo>
                  <a:cubicBezTo>
                    <a:pt x="20564" y="217308"/>
                    <a:pt x="0" y="196743"/>
                    <a:pt x="0" y="171376"/>
                  </a:cubicBezTo>
                  <a:lnTo>
                    <a:pt x="0" y="45932"/>
                  </a:lnTo>
                  <a:cubicBezTo>
                    <a:pt x="0" y="20564"/>
                    <a:pt x="20564" y="0"/>
                    <a:pt x="45932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85725"/>
              <a:ext cx="2392860" cy="30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95350" y="3943519"/>
            <a:ext cx="8417981" cy="53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flauschiges Fell, buschiger Schwanz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17119" y="4839787"/>
            <a:ext cx="7148744" cy="803471"/>
            <a:chOff x="0" y="0"/>
            <a:chExt cx="1989939" cy="22365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89939" cy="223656"/>
            </a:xfrm>
            <a:custGeom>
              <a:avLst/>
              <a:gdLst/>
              <a:ahLst/>
              <a:cxnLst/>
              <a:rect l="l" t="t" r="r" b="b"/>
              <a:pathLst>
                <a:path w="1989939" h="223656">
                  <a:moveTo>
                    <a:pt x="55232" y="0"/>
                  </a:moveTo>
                  <a:lnTo>
                    <a:pt x="1934708" y="0"/>
                  </a:lnTo>
                  <a:cubicBezTo>
                    <a:pt x="1949356" y="0"/>
                    <a:pt x="1963404" y="5819"/>
                    <a:pt x="1973762" y="16177"/>
                  </a:cubicBezTo>
                  <a:cubicBezTo>
                    <a:pt x="1984120" y="26535"/>
                    <a:pt x="1989939" y="40583"/>
                    <a:pt x="1989939" y="55232"/>
                  </a:cubicBezTo>
                  <a:lnTo>
                    <a:pt x="1989939" y="168424"/>
                  </a:lnTo>
                  <a:cubicBezTo>
                    <a:pt x="1989939" y="183072"/>
                    <a:pt x="1984120" y="197121"/>
                    <a:pt x="1973762" y="207479"/>
                  </a:cubicBezTo>
                  <a:cubicBezTo>
                    <a:pt x="1963404" y="217837"/>
                    <a:pt x="1949356" y="223656"/>
                    <a:pt x="1934708" y="223656"/>
                  </a:cubicBezTo>
                  <a:lnTo>
                    <a:pt x="55232" y="223656"/>
                  </a:lnTo>
                  <a:cubicBezTo>
                    <a:pt x="40583" y="223656"/>
                    <a:pt x="26535" y="217837"/>
                    <a:pt x="16177" y="207479"/>
                  </a:cubicBezTo>
                  <a:cubicBezTo>
                    <a:pt x="5819" y="197121"/>
                    <a:pt x="0" y="183072"/>
                    <a:pt x="0" y="168424"/>
                  </a:cubicBezTo>
                  <a:lnTo>
                    <a:pt x="0" y="55232"/>
                  </a:lnTo>
                  <a:cubicBezTo>
                    <a:pt x="0" y="40583"/>
                    <a:pt x="5819" y="26535"/>
                    <a:pt x="16177" y="16177"/>
                  </a:cubicBezTo>
                  <a:cubicBezTo>
                    <a:pt x="26535" y="5819"/>
                    <a:pt x="40583" y="0"/>
                    <a:pt x="55232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1989939" cy="3093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95350" y="5057558"/>
            <a:ext cx="6696637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gehört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zur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Familie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der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Hunde</a:t>
            </a:r>
            <a:endParaRPr lang="en-US" sz="3999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9760938" y="3679798"/>
            <a:ext cx="7639611" cy="826615"/>
            <a:chOff x="0" y="0"/>
            <a:chExt cx="2126578" cy="23009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126578" cy="230098"/>
            </a:xfrm>
            <a:custGeom>
              <a:avLst/>
              <a:gdLst/>
              <a:ahLst/>
              <a:cxnLst/>
              <a:rect l="l" t="t" r="r" b="b"/>
              <a:pathLst>
                <a:path w="2126578" h="230098">
                  <a:moveTo>
                    <a:pt x="51683" y="0"/>
                  </a:moveTo>
                  <a:lnTo>
                    <a:pt x="2074895" y="0"/>
                  </a:lnTo>
                  <a:cubicBezTo>
                    <a:pt x="2103439" y="0"/>
                    <a:pt x="2126578" y="23139"/>
                    <a:pt x="2126578" y="51683"/>
                  </a:cubicBezTo>
                  <a:lnTo>
                    <a:pt x="2126578" y="178415"/>
                  </a:lnTo>
                  <a:cubicBezTo>
                    <a:pt x="2126578" y="206959"/>
                    <a:pt x="2103439" y="230098"/>
                    <a:pt x="2074895" y="230098"/>
                  </a:cubicBezTo>
                  <a:lnTo>
                    <a:pt x="51683" y="230098"/>
                  </a:lnTo>
                  <a:cubicBezTo>
                    <a:pt x="23139" y="230098"/>
                    <a:pt x="0" y="206959"/>
                    <a:pt x="0" y="178415"/>
                  </a:cubicBezTo>
                  <a:lnTo>
                    <a:pt x="0" y="51683"/>
                  </a:lnTo>
                  <a:cubicBezTo>
                    <a:pt x="0" y="23139"/>
                    <a:pt x="23139" y="0"/>
                    <a:pt x="51683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85725"/>
              <a:ext cx="2126578" cy="3158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939169" y="3879543"/>
            <a:ext cx="7320131" cy="53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Lebenserwartung 5 bis 15 Jahre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731609" y="5871858"/>
            <a:ext cx="6860378" cy="811999"/>
            <a:chOff x="0" y="0"/>
            <a:chExt cx="1909669" cy="22603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09669" cy="226030"/>
            </a:xfrm>
            <a:custGeom>
              <a:avLst/>
              <a:gdLst/>
              <a:ahLst/>
              <a:cxnLst/>
              <a:rect l="l" t="t" r="r" b="b"/>
              <a:pathLst>
                <a:path w="1909669" h="226030">
                  <a:moveTo>
                    <a:pt x="57553" y="0"/>
                  </a:moveTo>
                  <a:lnTo>
                    <a:pt x="1852116" y="0"/>
                  </a:lnTo>
                  <a:cubicBezTo>
                    <a:pt x="1883902" y="0"/>
                    <a:pt x="1909669" y="25768"/>
                    <a:pt x="1909669" y="57553"/>
                  </a:cubicBezTo>
                  <a:lnTo>
                    <a:pt x="1909669" y="168477"/>
                  </a:lnTo>
                  <a:cubicBezTo>
                    <a:pt x="1909669" y="200262"/>
                    <a:pt x="1883902" y="226030"/>
                    <a:pt x="1852116" y="226030"/>
                  </a:cubicBezTo>
                  <a:lnTo>
                    <a:pt x="57553" y="226030"/>
                  </a:lnTo>
                  <a:cubicBezTo>
                    <a:pt x="42289" y="226030"/>
                    <a:pt x="27650" y="219966"/>
                    <a:pt x="16857" y="209173"/>
                  </a:cubicBezTo>
                  <a:cubicBezTo>
                    <a:pt x="6064" y="198380"/>
                    <a:pt x="0" y="183741"/>
                    <a:pt x="0" y="168477"/>
                  </a:cubicBezTo>
                  <a:lnTo>
                    <a:pt x="0" y="57553"/>
                  </a:lnTo>
                  <a:cubicBezTo>
                    <a:pt x="0" y="25768"/>
                    <a:pt x="25768" y="0"/>
                    <a:pt x="57553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85725"/>
              <a:ext cx="1909669" cy="311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909840" y="6071604"/>
            <a:ext cx="6682147" cy="53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wichtige Rolle im Ökosystem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717119" y="6912458"/>
            <a:ext cx="11404188" cy="832046"/>
            <a:chOff x="0" y="0"/>
            <a:chExt cx="3174494" cy="23161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174494" cy="231610"/>
            </a:xfrm>
            <a:custGeom>
              <a:avLst/>
              <a:gdLst/>
              <a:ahLst/>
              <a:cxnLst/>
              <a:rect l="l" t="t" r="r" b="b"/>
              <a:pathLst>
                <a:path w="3174494" h="231610">
                  <a:moveTo>
                    <a:pt x="34622" y="0"/>
                  </a:moveTo>
                  <a:lnTo>
                    <a:pt x="3139872" y="0"/>
                  </a:lnTo>
                  <a:cubicBezTo>
                    <a:pt x="3158993" y="0"/>
                    <a:pt x="3174494" y="15501"/>
                    <a:pt x="3174494" y="34622"/>
                  </a:cubicBezTo>
                  <a:lnTo>
                    <a:pt x="3174494" y="196988"/>
                  </a:lnTo>
                  <a:cubicBezTo>
                    <a:pt x="3174494" y="206170"/>
                    <a:pt x="3170846" y="214977"/>
                    <a:pt x="3164353" y="221470"/>
                  </a:cubicBezTo>
                  <a:cubicBezTo>
                    <a:pt x="3157861" y="227962"/>
                    <a:pt x="3149054" y="231610"/>
                    <a:pt x="3139872" y="231610"/>
                  </a:cubicBezTo>
                  <a:lnTo>
                    <a:pt x="34622" y="231610"/>
                  </a:lnTo>
                  <a:cubicBezTo>
                    <a:pt x="15501" y="231610"/>
                    <a:pt x="0" y="216109"/>
                    <a:pt x="0" y="196988"/>
                  </a:cubicBezTo>
                  <a:lnTo>
                    <a:pt x="0" y="34622"/>
                  </a:lnTo>
                  <a:cubicBezTo>
                    <a:pt x="0" y="15501"/>
                    <a:pt x="15501" y="0"/>
                    <a:pt x="34622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85725"/>
              <a:ext cx="3174494" cy="3173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909188" y="7112203"/>
            <a:ext cx="11153658" cy="53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Leben in Gruppen, Nahrungssuche häufig alleine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8230414" y="4839787"/>
            <a:ext cx="9028886" cy="1388154"/>
            <a:chOff x="0" y="0"/>
            <a:chExt cx="2513300" cy="38640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513300" cy="386409"/>
            </a:xfrm>
            <a:custGeom>
              <a:avLst/>
              <a:gdLst/>
              <a:ahLst/>
              <a:cxnLst/>
              <a:rect l="l" t="t" r="r" b="b"/>
              <a:pathLst>
                <a:path w="2513300" h="386409">
                  <a:moveTo>
                    <a:pt x="43731" y="0"/>
                  </a:moveTo>
                  <a:lnTo>
                    <a:pt x="2469570" y="0"/>
                  </a:lnTo>
                  <a:cubicBezTo>
                    <a:pt x="2493721" y="0"/>
                    <a:pt x="2513300" y="19579"/>
                    <a:pt x="2513300" y="43731"/>
                  </a:cubicBezTo>
                  <a:lnTo>
                    <a:pt x="2513300" y="342679"/>
                  </a:lnTo>
                  <a:cubicBezTo>
                    <a:pt x="2513300" y="354277"/>
                    <a:pt x="2508693" y="365400"/>
                    <a:pt x="2500492" y="373601"/>
                  </a:cubicBezTo>
                  <a:cubicBezTo>
                    <a:pt x="2492291" y="381802"/>
                    <a:pt x="2481168" y="386409"/>
                    <a:pt x="2469570" y="386409"/>
                  </a:cubicBezTo>
                  <a:lnTo>
                    <a:pt x="43731" y="386409"/>
                  </a:lnTo>
                  <a:cubicBezTo>
                    <a:pt x="19579" y="386409"/>
                    <a:pt x="0" y="366831"/>
                    <a:pt x="0" y="342679"/>
                  </a:cubicBezTo>
                  <a:lnTo>
                    <a:pt x="0" y="43731"/>
                  </a:lnTo>
                  <a:cubicBezTo>
                    <a:pt x="0" y="32132"/>
                    <a:pt x="4607" y="21009"/>
                    <a:pt x="12808" y="12808"/>
                  </a:cubicBezTo>
                  <a:cubicBezTo>
                    <a:pt x="21009" y="4607"/>
                    <a:pt x="32132" y="0"/>
                    <a:pt x="43731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85725"/>
              <a:ext cx="2513300" cy="4721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8573966" y="5049337"/>
            <a:ext cx="8417981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Raubtier: ernährt sich von Nagetiere, Vögeln, Insekten und Beeren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9939169" y="2009664"/>
            <a:ext cx="6272192" cy="1397070"/>
            <a:chOff x="0" y="0"/>
            <a:chExt cx="1745941" cy="38889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745941" cy="388891"/>
            </a:xfrm>
            <a:custGeom>
              <a:avLst/>
              <a:gdLst/>
              <a:ahLst/>
              <a:cxnLst/>
              <a:rect l="l" t="t" r="r" b="b"/>
              <a:pathLst>
                <a:path w="1745941" h="388891">
                  <a:moveTo>
                    <a:pt x="62951" y="0"/>
                  </a:moveTo>
                  <a:lnTo>
                    <a:pt x="1682990" y="0"/>
                  </a:lnTo>
                  <a:cubicBezTo>
                    <a:pt x="1717757" y="0"/>
                    <a:pt x="1745941" y="28184"/>
                    <a:pt x="1745941" y="62951"/>
                  </a:cubicBezTo>
                  <a:lnTo>
                    <a:pt x="1745941" y="325941"/>
                  </a:lnTo>
                  <a:cubicBezTo>
                    <a:pt x="1745941" y="342636"/>
                    <a:pt x="1739308" y="358648"/>
                    <a:pt x="1727503" y="370454"/>
                  </a:cubicBezTo>
                  <a:cubicBezTo>
                    <a:pt x="1715697" y="382259"/>
                    <a:pt x="1699686" y="388891"/>
                    <a:pt x="1682990" y="388891"/>
                  </a:cubicBezTo>
                  <a:lnTo>
                    <a:pt x="62951" y="388891"/>
                  </a:lnTo>
                  <a:cubicBezTo>
                    <a:pt x="28184" y="388891"/>
                    <a:pt x="0" y="360707"/>
                    <a:pt x="0" y="325941"/>
                  </a:cubicBezTo>
                  <a:lnTo>
                    <a:pt x="0" y="62951"/>
                  </a:lnTo>
                  <a:cubicBezTo>
                    <a:pt x="0" y="46255"/>
                    <a:pt x="6632" y="30243"/>
                    <a:pt x="18438" y="18438"/>
                  </a:cubicBezTo>
                  <a:cubicBezTo>
                    <a:pt x="30243" y="6632"/>
                    <a:pt x="46255" y="0"/>
                    <a:pt x="62951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85725"/>
              <a:ext cx="1745941" cy="4746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0182935" y="2209409"/>
            <a:ext cx="5803709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Städten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nahe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an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menschlichen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Siedlungen</a:t>
            </a:r>
            <a:endParaRPr lang="en-US" sz="3999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38" name="Group 38"/>
          <p:cNvGrpSpPr/>
          <p:nvPr/>
        </p:nvGrpSpPr>
        <p:grpSpPr>
          <a:xfrm>
            <a:off x="731609" y="7992154"/>
            <a:ext cx="4719898" cy="846570"/>
            <a:chOff x="0" y="0"/>
            <a:chExt cx="1313841" cy="235653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313841" cy="235653"/>
            </a:xfrm>
            <a:custGeom>
              <a:avLst/>
              <a:gdLst/>
              <a:ahLst/>
              <a:cxnLst/>
              <a:rect l="l" t="t" r="r" b="b"/>
              <a:pathLst>
                <a:path w="1313841" h="235653">
                  <a:moveTo>
                    <a:pt x="83654" y="0"/>
                  </a:moveTo>
                  <a:lnTo>
                    <a:pt x="1230187" y="0"/>
                  </a:lnTo>
                  <a:cubicBezTo>
                    <a:pt x="1252373" y="0"/>
                    <a:pt x="1273651" y="8814"/>
                    <a:pt x="1289339" y="24502"/>
                  </a:cubicBezTo>
                  <a:cubicBezTo>
                    <a:pt x="1305027" y="40190"/>
                    <a:pt x="1313841" y="61468"/>
                    <a:pt x="1313841" y="83654"/>
                  </a:cubicBezTo>
                  <a:lnTo>
                    <a:pt x="1313841" y="151999"/>
                  </a:lnTo>
                  <a:cubicBezTo>
                    <a:pt x="1313841" y="198200"/>
                    <a:pt x="1276388" y="235653"/>
                    <a:pt x="1230187" y="235653"/>
                  </a:cubicBezTo>
                  <a:lnTo>
                    <a:pt x="83654" y="235653"/>
                  </a:lnTo>
                  <a:cubicBezTo>
                    <a:pt x="61468" y="235653"/>
                    <a:pt x="40190" y="226839"/>
                    <a:pt x="24502" y="211151"/>
                  </a:cubicBezTo>
                  <a:cubicBezTo>
                    <a:pt x="8814" y="195463"/>
                    <a:pt x="0" y="174185"/>
                    <a:pt x="0" y="151999"/>
                  </a:cubicBezTo>
                  <a:lnTo>
                    <a:pt x="0" y="83654"/>
                  </a:lnTo>
                  <a:cubicBezTo>
                    <a:pt x="0" y="61468"/>
                    <a:pt x="8814" y="40190"/>
                    <a:pt x="24502" y="24502"/>
                  </a:cubicBezTo>
                  <a:cubicBezTo>
                    <a:pt x="40190" y="8814"/>
                    <a:pt x="61468" y="0"/>
                    <a:pt x="83654" y="0"/>
                  </a:cubicBezTo>
                  <a:close/>
                </a:path>
              </a:pathLst>
            </a:custGeom>
            <a:solidFill>
              <a:srgbClr val="0B544B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85725"/>
              <a:ext cx="1313841" cy="3213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731609" y="9087907"/>
            <a:ext cx="9395498" cy="758802"/>
            <a:chOff x="0" y="0"/>
            <a:chExt cx="2615351" cy="211222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615351" cy="211222"/>
            </a:xfrm>
            <a:custGeom>
              <a:avLst/>
              <a:gdLst/>
              <a:ahLst/>
              <a:cxnLst/>
              <a:rect l="l" t="t" r="r" b="b"/>
              <a:pathLst>
                <a:path w="2615351" h="211222">
                  <a:moveTo>
                    <a:pt x="42024" y="0"/>
                  </a:moveTo>
                  <a:lnTo>
                    <a:pt x="2573327" y="0"/>
                  </a:lnTo>
                  <a:cubicBezTo>
                    <a:pt x="2584472" y="0"/>
                    <a:pt x="2595161" y="4428"/>
                    <a:pt x="2603042" y="12309"/>
                  </a:cubicBezTo>
                  <a:cubicBezTo>
                    <a:pt x="2610923" y="20190"/>
                    <a:pt x="2615351" y="30879"/>
                    <a:pt x="2615351" y="42024"/>
                  </a:cubicBezTo>
                  <a:lnTo>
                    <a:pt x="2615351" y="169197"/>
                  </a:lnTo>
                  <a:cubicBezTo>
                    <a:pt x="2615351" y="192407"/>
                    <a:pt x="2596536" y="211222"/>
                    <a:pt x="2573327" y="211222"/>
                  </a:cubicBezTo>
                  <a:lnTo>
                    <a:pt x="42024" y="211222"/>
                  </a:lnTo>
                  <a:cubicBezTo>
                    <a:pt x="18815" y="211222"/>
                    <a:pt x="0" y="192407"/>
                    <a:pt x="0" y="169197"/>
                  </a:cubicBezTo>
                  <a:lnTo>
                    <a:pt x="0" y="42024"/>
                  </a:lnTo>
                  <a:cubicBezTo>
                    <a:pt x="0" y="18815"/>
                    <a:pt x="18815" y="0"/>
                    <a:pt x="42024" y="0"/>
                  </a:cubicBezTo>
                  <a:close/>
                </a:path>
              </a:pathLst>
            </a:custGeom>
            <a:solidFill>
              <a:srgbClr val="0B544B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85725"/>
              <a:ext cx="2615351" cy="296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138778" y="8160618"/>
            <a:ext cx="5178948" cy="53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Wusstest du ...?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60990" y="9238327"/>
            <a:ext cx="8922350" cy="53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Füchse durchwühlen gerne Mülltonnen.</a:t>
            </a:r>
          </a:p>
        </p:txBody>
      </p:sp>
      <p:sp>
        <p:nvSpPr>
          <p:cNvPr id="46" name="Freeform 46"/>
          <p:cNvSpPr/>
          <p:nvPr/>
        </p:nvSpPr>
        <p:spPr>
          <a:xfrm flipH="1">
            <a:off x="14633015" y="6637516"/>
            <a:ext cx="2767534" cy="3090778"/>
          </a:xfrm>
          <a:custGeom>
            <a:avLst/>
            <a:gdLst/>
            <a:ahLst/>
            <a:cxnLst/>
            <a:rect l="l" t="t" r="r" b="b"/>
            <a:pathLst>
              <a:path w="2767534" h="3090778">
                <a:moveTo>
                  <a:pt x="2767534" y="0"/>
                </a:moveTo>
                <a:lnTo>
                  <a:pt x="0" y="0"/>
                </a:lnTo>
                <a:lnTo>
                  <a:pt x="0" y="3090778"/>
                </a:lnTo>
                <a:lnTo>
                  <a:pt x="2767534" y="3090778"/>
                </a:lnTo>
                <a:lnTo>
                  <a:pt x="276753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5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609" y="2081002"/>
            <a:ext cx="9451327" cy="1902293"/>
            <a:chOff x="0" y="0"/>
            <a:chExt cx="2630891" cy="5295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30891" cy="529526"/>
            </a:xfrm>
            <a:custGeom>
              <a:avLst/>
              <a:gdLst/>
              <a:ahLst/>
              <a:cxnLst/>
              <a:rect l="l" t="t" r="r" b="b"/>
              <a:pathLst>
                <a:path w="2630891" h="529526">
                  <a:moveTo>
                    <a:pt x="41776" y="0"/>
                  </a:moveTo>
                  <a:lnTo>
                    <a:pt x="2589115" y="0"/>
                  </a:lnTo>
                  <a:cubicBezTo>
                    <a:pt x="2600195" y="0"/>
                    <a:pt x="2610821" y="4401"/>
                    <a:pt x="2618655" y="12236"/>
                  </a:cubicBezTo>
                  <a:cubicBezTo>
                    <a:pt x="2626490" y="20070"/>
                    <a:pt x="2630891" y="30696"/>
                    <a:pt x="2630891" y="41776"/>
                  </a:cubicBezTo>
                  <a:lnTo>
                    <a:pt x="2630891" y="487750"/>
                  </a:lnTo>
                  <a:cubicBezTo>
                    <a:pt x="2630891" y="510823"/>
                    <a:pt x="2612188" y="529526"/>
                    <a:pt x="2589115" y="529526"/>
                  </a:cubicBezTo>
                  <a:lnTo>
                    <a:pt x="41776" y="529526"/>
                  </a:lnTo>
                  <a:cubicBezTo>
                    <a:pt x="18704" y="529526"/>
                    <a:pt x="0" y="510823"/>
                    <a:pt x="0" y="487750"/>
                  </a:cubicBezTo>
                  <a:lnTo>
                    <a:pt x="0" y="41776"/>
                  </a:lnTo>
                  <a:cubicBezTo>
                    <a:pt x="0" y="18704"/>
                    <a:pt x="18704" y="0"/>
                    <a:pt x="41776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2630891" cy="615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31609" y="679354"/>
            <a:ext cx="17137414" cy="1057247"/>
            <a:chOff x="0" y="0"/>
            <a:chExt cx="4770407" cy="2942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0407" cy="294297"/>
            </a:xfrm>
            <a:custGeom>
              <a:avLst/>
              <a:gdLst/>
              <a:ahLst/>
              <a:cxnLst/>
              <a:rect l="l" t="t" r="r" b="b"/>
              <a:pathLst>
                <a:path w="4770407" h="294297">
                  <a:moveTo>
                    <a:pt x="23040" y="0"/>
                  </a:moveTo>
                  <a:lnTo>
                    <a:pt x="4747368" y="0"/>
                  </a:lnTo>
                  <a:cubicBezTo>
                    <a:pt x="4760092" y="0"/>
                    <a:pt x="4770407" y="10315"/>
                    <a:pt x="4770407" y="23040"/>
                  </a:cubicBezTo>
                  <a:lnTo>
                    <a:pt x="4770407" y="271258"/>
                  </a:lnTo>
                  <a:cubicBezTo>
                    <a:pt x="4770407" y="283982"/>
                    <a:pt x="4760092" y="294297"/>
                    <a:pt x="4747368" y="294297"/>
                  </a:cubicBezTo>
                  <a:lnTo>
                    <a:pt x="23040" y="294297"/>
                  </a:lnTo>
                  <a:cubicBezTo>
                    <a:pt x="10315" y="294297"/>
                    <a:pt x="0" y="283982"/>
                    <a:pt x="0" y="271258"/>
                  </a:cubicBezTo>
                  <a:lnTo>
                    <a:pt x="0" y="23040"/>
                  </a:lnTo>
                  <a:cubicBezTo>
                    <a:pt x="0" y="10315"/>
                    <a:pt x="10315" y="0"/>
                    <a:pt x="23040" y="0"/>
                  </a:cubicBezTo>
                  <a:close/>
                </a:path>
              </a:pathLst>
            </a:custGeom>
            <a:solidFill>
              <a:srgbClr val="97A25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0407" cy="332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95350" y="2298773"/>
            <a:ext cx="9287585" cy="205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gedrungener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Körper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silbrig-graues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Rückenhaar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schwarz-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weiß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gestreifter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Kopf,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grauer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Schwanz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mit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weißer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Spitze</a:t>
            </a:r>
            <a:endParaRPr lang="en-US" sz="3999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3999"/>
              </a:lnSpc>
            </a:pPr>
            <a:endParaRPr lang="en-US" sz="3999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731609" y="4326195"/>
            <a:ext cx="10453989" cy="1417752"/>
            <a:chOff x="0" y="0"/>
            <a:chExt cx="2909995" cy="39464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09995" cy="394649"/>
            </a:xfrm>
            <a:custGeom>
              <a:avLst/>
              <a:gdLst/>
              <a:ahLst/>
              <a:cxnLst/>
              <a:rect l="l" t="t" r="r" b="b"/>
              <a:pathLst>
                <a:path w="2909995" h="394649">
                  <a:moveTo>
                    <a:pt x="37769" y="0"/>
                  </a:moveTo>
                  <a:lnTo>
                    <a:pt x="2872225" y="0"/>
                  </a:lnTo>
                  <a:cubicBezTo>
                    <a:pt x="2882242" y="0"/>
                    <a:pt x="2891849" y="3979"/>
                    <a:pt x="2898932" y="11062"/>
                  </a:cubicBezTo>
                  <a:cubicBezTo>
                    <a:pt x="2906015" y="18145"/>
                    <a:pt x="2909995" y="27752"/>
                    <a:pt x="2909995" y="37769"/>
                  </a:cubicBezTo>
                  <a:lnTo>
                    <a:pt x="2909995" y="356879"/>
                  </a:lnTo>
                  <a:cubicBezTo>
                    <a:pt x="2909995" y="366896"/>
                    <a:pt x="2906015" y="376503"/>
                    <a:pt x="2898932" y="383586"/>
                  </a:cubicBezTo>
                  <a:cubicBezTo>
                    <a:pt x="2891849" y="390669"/>
                    <a:pt x="2882242" y="394649"/>
                    <a:pt x="2872225" y="394649"/>
                  </a:cubicBezTo>
                  <a:lnTo>
                    <a:pt x="37769" y="394649"/>
                  </a:lnTo>
                  <a:cubicBezTo>
                    <a:pt x="27752" y="394649"/>
                    <a:pt x="18145" y="390669"/>
                    <a:pt x="11062" y="383586"/>
                  </a:cubicBezTo>
                  <a:cubicBezTo>
                    <a:pt x="3979" y="376503"/>
                    <a:pt x="0" y="366896"/>
                    <a:pt x="0" y="356879"/>
                  </a:cubicBezTo>
                  <a:lnTo>
                    <a:pt x="0" y="37769"/>
                  </a:lnTo>
                  <a:cubicBezTo>
                    <a:pt x="0" y="27752"/>
                    <a:pt x="3979" y="18145"/>
                    <a:pt x="11062" y="11062"/>
                  </a:cubicBezTo>
                  <a:cubicBezTo>
                    <a:pt x="18145" y="3979"/>
                    <a:pt x="27752" y="0"/>
                    <a:pt x="37769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2909995" cy="480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572664" y="4326195"/>
            <a:ext cx="4892289" cy="1417752"/>
            <a:chOff x="0" y="0"/>
            <a:chExt cx="1361828" cy="39464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61828" cy="394649"/>
            </a:xfrm>
            <a:custGeom>
              <a:avLst/>
              <a:gdLst/>
              <a:ahLst/>
              <a:cxnLst/>
              <a:rect l="l" t="t" r="r" b="b"/>
              <a:pathLst>
                <a:path w="1361828" h="394649">
                  <a:moveTo>
                    <a:pt x="80706" y="0"/>
                  </a:moveTo>
                  <a:lnTo>
                    <a:pt x="1281122" y="0"/>
                  </a:lnTo>
                  <a:cubicBezTo>
                    <a:pt x="1325695" y="0"/>
                    <a:pt x="1361828" y="36133"/>
                    <a:pt x="1361828" y="80706"/>
                  </a:cubicBezTo>
                  <a:lnTo>
                    <a:pt x="1361828" y="313942"/>
                  </a:lnTo>
                  <a:cubicBezTo>
                    <a:pt x="1361828" y="358515"/>
                    <a:pt x="1325695" y="394649"/>
                    <a:pt x="1281122" y="394649"/>
                  </a:cubicBezTo>
                  <a:lnTo>
                    <a:pt x="80706" y="394649"/>
                  </a:lnTo>
                  <a:cubicBezTo>
                    <a:pt x="36133" y="394649"/>
                    <a:pt x="0" y="358515"/>
                    <a:pt x="0" y="313942"/>
                  </a:cubicBezTo>
                  <a:lnTo>
                    <a:pt x="0" y="80706"/>
                  </a:lnTo>
                  <a:cubicBezTo>
                    <a:pt x="0" y="36133"/>
                    <a:pt x="36133" y="0"/>
                    <a:pt x="80706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85725"/>
              <a:ext cx="1361828" cy="480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572664" y="6030765"/>
            <a:ext cx="5258215" cy="1331205"/>
            <a:chOff x="0" y="0"/>
            <a:chExt cx="1463688" cy="37055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63688" cy="370557"/>
            </a:xfrm>
            <a:custGeom>
              <a:avLst/>
              <a:gdLst/>
              <a:ahLst/>
              <a:cxnLst/>
              <a:rect l="l" t="t" r="r" b="b"/>
              <a:pathLst>
                <a:path w="1463688" h="370557">
                  <a:moveTo>
                    <a:pt x="75090" y="0"/>
                  </a:moveTo>
                  <a:lnTo>
                    <a:pt x="1388598" y="0"/>
                  </a:lnTo>
                  <a:cubicBezTo>
                    <a:pt x="1430069" y="0"/>
                    <a:pt x="1463688" y="33619"/>
                    <a:pt x="1463688" y="75090"/>
                  </a:cubicBezTo>
                  <a:lnTo>
                    <a:pt x="1463688" y="295467"/>
                  </a:lnTo>
                  <a:cubicBezTo>
                    <a:pt x="1463688" y="336938"/>
                    <a:pt x="1430069" y="370557"/>
                    <a:pt x="1388598" y="370557"/>
                  </a:cubicBezTo>
                  <a:lnTo>
                    <a:pt x="75090" y="370557"/>
                  </a:lnTo>
                  <a:cubicBezTo>
                    <a:pt x="33619" y="370557"/>
                    <a:pt x="0" y="336938"/>
                    <a:pt x="0" y="295467"/>
                  </a:cubicBezTo>
                  <a:lnTo>
                    <a:pt x="0" y="75090"/>
                  </a:lnTo>
                  <a:cubicBezTo>
                    <a:pt x="0" y="33619"/>
                    <a:pt x="33619" y="0"/>
                    <a:pt x="75090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85725"/>
              <a:ext cx="1463688" cy="4562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680912" y="2081002"/>
            <a:ext cx="6828384" cy="1890698"/>
            <a:chOff x="0" y="0"/>
            <a:chExt cx="1900764" cy="52629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00764" cy="526299"/>
            </a:xfrm>
            <a:custGeom>
              <a:avLst/>
              <a:gdLst/>
              <a:ahLst/>
              <a:cxnLst/>
              <a:rect l="l" t="t" r="r" b="b"/>
              <a:pathLst>
                <a:path w="1900764" h="526299">
                  <a:moveTo>
                    <a:pt x="57823" y="0"/>
                  </a:moveTo>
                  <a:lnTo>
                    <a:pt x="1842941" y="0"/>
                  </a:lnTo>
                  <a:cubicBezTo>
                    <a:pt x="1858276" y="0"/>
                    <a:pt x="1872984" y="6092"/>
                    <a:pt x="1883828" y="16936"/>
                  </a:cubicBezTo>
                  <a:cubicBezTo>
                    <a:pt x="1894672" y="27780"/>
                    <a:pt x="1900764" y="42487"/>
                    <a:pt x="1900764" y="57823"/>
                  </a:cubicBezTo>
                  <a:lnTo>
                    <a:pt x="1900764" y="468476"/>
                  </a:lnTo>
                  <a:cubicBezTo>
                    <a:pt x="1900764" y="483811"/>
                    <a:pt x="1894672" y="498519"/>
                    <a:pt x="1883828" y="509363"/>
                  </a:cubicBezTo>
                  <a:cubicBezTo>
                    <a:pt x="1872984" y="520207"/>
                    <a:pt x="1858276" y="526299"/>
                    <a:pt x="1842941" y="526299"/>
                  </a:cubicBezTo>
                  <a:lnTo>
                    <a:pt x="57823" y="526299"/>
                  </a:lnTo>
                  <a:cubicBezTo>
                    <a:pt x="42487" y="526299"/>
                    <a:pt x="27780" y="520207"/>
                    <a:pt x="16936" y="509363"/>
                  </a:cubicBezTo>
                  <a:cubicBezTo>
                    <a:pt x="6092" y="498519"/>
                    <a:pt x="0" y="483811"/>
                    <a:pt x="0" y="468476"/>
                  </a:cubicBezTo>
                  <a:lnTo>
                    <a:pt x="0" y="57823"/>
                  </a:lnTo>
                  <a:cubicBezTo>
                    <a:pt x="0" y="42487"/>
                    <a:pt x="6092" y="27780"/>
                    <a:pt x="16936" y="16936"/>
                  </a:cubicBezTo>
                  <a:cubicBezTo>
                    <a:pt x="27780" y="6092"/>
                    <a:pt x="42487" y="0"/>
                    <a:pt x="57823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85725"/>
              <a:ext cx="1900764" cy="612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02350" y="6030765"/>
            <a:ext cx="4719898" cy="846570"/>
            <a:chOff x="0" y="0"/>
            <a:chExt cx="1313841" cy="23565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313841" cy="235653"/>
            </a:xfrm>
            <a:custGeom>
              <a:avLst/>
              <a:gdLst/>
              <a:ahLst/>
              <a:cxnLst/>
              <a:rect l="l" t="t" r="r" b="b"/>
              <a:pathLst>
                <a:path w="1313841" h="235653">
                  <a:moveTo>
                    <a:pt x="83654" y="0"/>
                  </a:moveTo>
                  <a:lnTo>
                    <a:pt x="1230187" y="0"/>
                  </a:lnTo>
                  <a:cubicBezTo>
                    <a:pt x="1252373" y="0"/>
                    <a:pt x="1273651" y="8814"/>
                    <a:pt x="1289339" y="24502"/>
                  </a:cubicBezTo>
                  <a:cubicBezTo>
                    <a:pt x="1305027" y="40190"/>
                    <a:pt x="1313841" y="61468"/>
                    <a:pt x="1313841" y="83654"/>
                  </a:cubicBezTo>
                  <a:lnTo>
                    <a:pt x="1313841" y="151999"/>
                  </a:lnTo>
                  <a:cubicBezTo>
                    <a:pt x="1313841" y="198200"/>
                    <a:pt x="1276388" y="235653"/>
                    <a:pt x="1230187" y="235653"/>
                  </a:cubicBezTo>
                  <a:lnTo>
                    <a:pt x="83654" y="235653"/>
                  </a:lnTo>
                  <a:cubicBezTo>
                    <a:pt x="61468" y="235653"/>
                    <a:pt x="40190" y="226839"/>
                    <a:pt x="24502" y="211151"/>
                  </a:cubicBezTo>
                  <a:cubicBezTo>
                    <a:pt x="8814" y="195463"/>
                    <a:pt x="0" y="174185"/>
                    <a:pt x="0" y="151999"/>
                  </a:cubicBezTo>
                  <a:lnTo>
                    <a:pt x="0" y="83654"/>
                  </a:lnTo>
                  <a:cubicBezTo>
                    <a:pt x="0" y="61468"/>
                    <a:pt x="8814" y="40190"/>
                    <a:pt x="24502" y="24502"/>
                  </a:cubicBezTo>
                  <a:cubicBezTo>
                    <a:pt x="40190" y="8814"/>
                    <a:pt x="61468" y="0"/>
                    <a:pt x="83654" y="0"/>
                  </a:cubicBezTo>
                  <a:close/>
                </a:path>
              </a:pathLst>
            </a:custGeom>
            <a:solidFill>
              <a:srgbClr val="0B544B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85725"/>
              <a:ext cx="1313841" cy="3213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10897" y="8435388"/>
            <a:ext cx="10761767" cy="1293255"/>
            <a:chOff x="0" y="0"/>
            <a:chExt cx="2995668" cy="35999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995668" cy="359993"/>
            </a:xfrm>
            <a:custGeom>
              <a:avLst/>
              <a:gdLst/>
              <a:ahLst/>
              <a:cxnLst/>
              <a:rect l="l" t="t" r="r" b="b"/>
              <a:pathLst>
                <a:path w="2995668" h="359993">
                  <a:moveTo>
                    <a:pt x="36689" y="0"/>
                  </a:moveTo>
                  <a:lnTo>
                    <a:pt x="2958979" y="0"/>
                  </a:lnTo>
                  <a:cubicBezTo>
                    <a:pt x="2979242" y="0"/>
                    <a:pt x="2995668" y="16426"/>
                    <a:pt x="2995668" y="36689"/>
                  </a:cubicBezTo>
                  <a:lnTo>
                    <a:pt x="2995668" y="323304"/>
                  </a:lnTo>
                  <a:cubicBezTo>
                    <a:pt x="2995668" y="343567"/>
                    <a:pt x="2979242" y="359993"/>
                    <a:pt x="2958979" y="359993"/>
                  </a:cubicBezTo>
                  <a:lnTo>
                    <a:pt x="36689" y="359993"/>
                  </a:lnTo>
                  <a:cubicBezTo>
                    <a:pt x="16426" y="359993"/>
                    <a:pt x="0" y="343567"/>
                    <a:pt x="0" y="323304"/>
                  </a:cubicBezTo>
                  <a:lnTo>
                    <a:pt x="0" y="36689"/>
                  </a:lnTo>
                  <a:cubicBezTo>
                    <a:pt x="0" y="16426"/>
                    <a:pt x="16426" y="0"/>
                    <a:pt x="36689" y="0"/>
                  </a:cubicBezTo>
                  <a:close/>
                </a:path>
              </a:pathLst>
            </a:custGeom>
            <a:solidFill>
              <a:srgbClr val="0B544B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85725"/>
              <a:ext cx="2995668" cy="445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02350" y="7033453"/>
            <a:ext cx="9967420" cy="1194995"/>
            <a:chOff x="0" y="0"/>
            <a:chExt cx="2774552" cy="33264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774552" cy="332641"/>
            </a:xfrm>
            <a:custGeom>
              <a:avLst/>
              <a:gdLst/>
              <a:ahLst/>
              <a:cxnLst/>
              <a:rect l="l" t="t" r="r" b="b"/>
              <a:pathLst>
                <a:path w="2774552" h="332641">
                  <a:moveTo>
                    <a:pt x="39613" y="0"/>
                  </a:moveTo>
                  <a:lnTo>
                    <a:pt x="2734939" y="0"/>
                  </a:lnTo>
                  <a:cubicBezTo>
                    <a:pt x="2745445" y="0"/>
                    <a:pt x="2755521" y="4173"/>
                    <a:pt x="2762950" y="11602"/>
                  </a:cubicBezTo>
                  <a:cubicBezTo>
                    <a:pt x="2770379" y="19031"/>
                    <a:pt x="2774552" y="29107"/>
                    <a:pt x="2774552" y="39613"/>
                  </a:cubicBezTo>
                  <a:lnTo>
                    <a:pt x="2774552" y="293028"/>
                  </a:lnTo>
                  <a:cubicBezTo>
                    <a:pt x="2774552" y="303534"/>
                    <a:pt x="2770379" y="313610"/>
                    <a:pt x="2762950" y="321039"/>
                  </a:cubicBezTo>
                  <a:cubicBezTo>
                    <a:pt x="2755521" y="328468"/>
                    <a:pt x="2745445" y="332641"/>
                    <a:pt x="2734939" y="332641"/>
                  </a:cubicBezTo>
                  <a:lnTo>
                    <a:pt x="39613" y="332641"/>
                  </a:lnTo>
                  <a:cubicBezTo>
                    <a:pt x="29107" y="332641"/>
                    <a:pt x="19031" y="328468"/>
                    <a:pt x="11602" y="321039"/>
                  </a:cubicBezTo>
                  <a:cubicBezTo>
                    <a:pt x="4173" y="313610"/>
                    <a:pt x="0" y="303534"/>
                    <a:pt x="0" y="293028"/>
                  </a:cubicBezTo>
                  <a:lnTo>
                    <a:pt x="0" y="39613"/>
                  </a:lnTo>
                  <a:cubicBezTo>
                    <a:pt x="0" y="29107"/>
                    <a:pt x="4173" y="19031"/>
                    <a:pt x="11602" y="11602"/>
                  </a:cubicBezTo>
                  <a:cubicBezTo>
                    <a:pt x="19031" y="4173"/>
                    <a:pt x="29107" y="0"/>
                    <a:pt x="39613" y="0"/>
                  </a:cubicBezTo>
                  <a:close/>
                </a:path>
              </a:pathLst>
            </a:custGeom>
            <a:solidFill>
              <a:srgbClr val="0B544B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85725"/>
              <a:ext cx="2774552" cy="4183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 flipH="1">
            <a:off x="13249511" y="7695345"/>
            <a:ext cx="4059760" cy="1999432"/>
          </a:xfrm>
          <a:custGeom>
            <a:avLst/>
            <a:gdLst/>
            <a:ahLst/>
            <a:cxnLst/>
            <a:rect l="l" t="t" r="r" b="b"/>
            <a:pathLst>
              <a:path w="4059760" h="1999432">
                <a:moveTo>
                  <a:pt x="4059761" y="0"/>
                </a:moveTo>
                <a:lnTo>
                  <a:pt x="0" y="0"/>
                </a:lnTo>
                <a:lnTo>
                  <a:pt x="0" y="1999432"/>
                </a:lnTo>
                <a:lnTo>
                  <a:pt x="4059761" y="1999432"/>
                </a:lnTo>
                <a:lnTo>
                  <a:pt x="405976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731609" y="871730"/>
            <a:ext cx="17137414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3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EUROPÄISCHER DACHS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55483" y="4543966"/>
            <a:ext cx="10044341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leben in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weitläufigen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unterirdischen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Bauten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(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Gangsystem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über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mehr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als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800m)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796537" y="4543966"/>
            <a:ext cx="5454091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nachtaktiv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halten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keinen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Winterschlaf</a:t>
            </a:r>
            <a:endParaRPr lang="en-US" sz="3999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1796537" y="6248536"/>
            <a:ext cx="5034342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Lebenserwartung von 15 bis 20 Jahren!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904786" y="2298773"/>
            <a:ext cx="6345842" cy="1549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Allesfresser: Wühlmäuse, Waldmäuse, Insektenlarven und Waldfrüchte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09520" y="6199229"/>
            <a:ext cx="5178948" cy="53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Wusstest du ...?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40278" y="8585808"/>
            <a:ext cx="10532386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Rasierpinsel aus Dachshaar sind wegen ihrer Langlebigkeit &amp; Weichheit besonders beliebt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31732" y="7167411"/>
            <a:ext cx="9384823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Dachse haben vor ihrem Bau eine eigene Toilette (flaches Loch „Dachsabtritt“)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5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609" y="2081002"/>
            <a:ext cx="8045448" cy="1846332"/>
            <a:chOff x="0" y="0"/>
            <a:chExt cx="2239548" cy="5139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39548" cy="513949"/>
            </a:xfrm>
            <a:custGeom>
              <a:avLst/>
              <a:gdLst/>
              <a:ahLst/>
              <a:cxnLst/>
              <a:rect l="l" t="t" r="r" b="b"/>
              <a:pathLst>
                <a:path w="2239548" h="513949">
                  <a:moveTo>
                    <a:pt x="49076" y="0"/>
                  </a:moveTo>
                  <a:lnTo>
                    <a:pt x="2190472" y="0"/>
                  </a:lnTo>
                  <a:cubicBezTo>
                    <a:pt x="2203488" y="0"/>
                    <a:pt x="2215971" y="5170"/>
                    <a:pt x="2225174" y="14374"/>
                  </a:cubicBezTo>
                  <a:cubicBezTo>
                    <a:pt x="2234378" y="23578"/>
                    <a:pt x="2239548" y="36060"/>
                    <a:pt x="2239548" y="49076"/>
                  </a:cubicBezTo>
                  <a:lnTo>
                    <a:pt x="2239548" y="464873"/>
                  </a:lnTo>
                  <a:cubicBezTo>
                    <a:pt x="2239548" y="491977"/>
                    <a:pt x="2217576" y="513949"/>
                    <a:pt x="2190472" y="513949"/>
                  </a:cubicBezTo>
                  <a:lnTo>
                    <a:pt x="49076" y="513949"/>
                  </a:lnTo>
                  <a:cubicBezTo>
                    <a:pt x="36060" y="513949"/>
                    <a:pt x="23578" y="508778"/>
                    <a:pt x="14374" y="499575"/>
                  </a:cubicBezTo>
                  <a:cubicBezTo>
                    <a:pt x="5170" y="490371"/>
                    <a:pt x="0" y="477889"/>
                    <a:pt x="0" y="464873"/>
                  </a:cubicBezTo>
                  <a:lnTo>
                    <a:pt x="0" y="49076"/>
                  </a:lnTo>
                  <a:cubicBezTo>
                    <a:pt x="0" y="21972"/>
                    <a:pt x="21972" y="0"/>
                    <a:pt x="49076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2239548" cy="5996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31609" y="679354"/>
            <a:ext cx="17137414" cy="1057247"/>
            <a:chOff x="0" y="0"/>
            <a:chExt cx="4770407" cy="2942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0407" cy="294297"/>
            </a:xfrm>
            <a:custGeom>
              <a:avLst/>
              <a:gdLst/>
              <a:ahLst/>
              <a:cxnLst/>
              <a:rect l="l" t="t" r="r" b="b"/>
              <a:pathLst>
                <a:path w="4770407" h="294297">
                  <a:moveTo>
                    <a:pt x="23040" y="0"/>
                  </a:moveTo>
                  <a:lnTo>
                    <a:pt x="4747368" y="0"/>
                  </a:lnTo>
                  <a:cubicBezTo>
                    <a:pt x="4760092" y="0"/>
                    <a:pt x="4770407" y="10315"/>
                    <a:pt x="4770407" y="23040"/>
                  </a:cubicBezTo>
                  <a:lnTo>
                    <a:pt x="4770407" y="271258"/>
                  </a:lnTo>
                  <a:cubicBezTo>
                    <a:pt x="4770407" y="283982"/>
                    <a:pt x="4760092" y="294297"/>
                    <a:pt x="4747368" y="294297"/>
                  </a:cubicBezTo>
                  <a:lnTo>
                    <a:pt x="23040" y="294297"/>
                  </a:lnTo>
                  <a:cubicBezTo>
                    <a:pt x="10315" y="294297"/>
                    <a:pt x="0" y="283982"/>
                    <a:pt x="0" y="271258"/>
                  </a:cubicBezTo>
                  <a:lnTo>
                    <a:pt x="0" y="23040"/>
                  </a:lnTo>
                  <a:cubicBezTo>
                    <a:pt x="0" y="10315"/>
                    <a:pt x="10315" y="0"/>
                    <a:pt x="23040" y="0"/>
                  </a:cubicBezTo>
                  <a:close/>
                </a:path>
              </a:pathLst>
            </a:custGeom>
            <a:solidFill>
              <a:srgbClr val="97A25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0407" cy="332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95350" y="2298773"/>
            <a:ext cx="7881707" cy="1549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häufig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vorkommende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Wildtiere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im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Wienerwald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mit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einer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Lebenserwartung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von 20 Jahren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1609" y="871730"/>
            <a:ext cx="17137414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3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WILDSCHWEIN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639126" y="2081003"/>
            <a:ext cx="5219874" cy="3845782"/>
            <a:chOff x="0" y="0"/>
            <a:chExt cx="1473827" cy="109030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73827" cy="1090309"/>
            </a:xfrm>
            <a:custGeom>
              <a:avLst/>
              <a:gdLst/>
              <a:ahLst/>
              <a:cxnLst/>
              <a:rect l="l" t="t" r="r" b="b"/>
              <a:pathLst>
                <a:path w="1473827" h="1090309">
                  <a:moveTo>
                    <a:pt x="74573" y="0"/>
                  </a:moveTo>
                  <a:lnTo>
                    <a:pt x="1399254" y="0"/>
                  </a:lnTo>
                  <a:cubicBezTo>
                    <a:pt x="1440439" y="0"/>
                    <a:pt x="1473827" y="33388"/>
                    <a:pt x="1473827" y="74573"/>
                  </a:cubicBezTo>
                  <a:lnTo>
                    <a:pt x="1473827" y="1015736"/>
                  </a:lnTo>
                  <a:cubicBezTo>
                    <a:pt x="1473827" y="1056922"/>
                    <a:pt x="1440439" y="1090309"/>
                    <a:pt x="1399254" y="1090309"/>
                  </a:cubicBezTo>
                  <a:lnTo>
                    <a:pt x="74573" y="1090309"/>
                  </a:lnTo>
                  <a:cubicBezTo>
                    <a:pt x="33388" y="1090309"/>
                    <a:pt x="0" y="1056922"/>
                    <a:pt x="0" y="1015736"/>
                  </a:cubicBezTo>
                  <a:lnTo>
                    <a:pt x="0" y="74573"/>
                  </a:lnTo>
                  <a:cubicBezTo>
                    <a:pt x="0" y="33388"/>
                    <a:pt x="33388" y="0"/>
                    <a:pt x="74573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85725"/>
              <a:ext cx="1473827" cy="1176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829626" y="2270198"/>
            <a:ext cx="4606031" cy="356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leben in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kleinen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Rudeln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aus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Bachen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(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weibliche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Tiere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) &amp;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jungen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Keilern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(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männliche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Tiere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),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ältere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Keiler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streifen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alleine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umher</a:t>
            </a:r>
            <a:endParaRPr lang="en-US" sz="3999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731609" y="4270234"/>
            <a:ext cx="8412391" cy="1393694"/>
            <a:chOff x="0" y="0"/>
            <a:chExt cx="2341691" cy="38795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41691" cy="387952"/>
            </a:xfrm>
            <a:custGeom>
              <a:avLst/>
              <a:gdLst/>
              <a:ahLst/>
              <a:cxnLst/>
              <a:rect l="l" t="t" r="r" b="b"/>
              <a:pathLst>
                <a:path w="2341691" h="387952">
                  <a:moveTo>
                    <a:pt x="46935" y="0"/>
                  </a:moveTo>
                  <a:lnTo>
                    <a:pt x="2294756" y="0"/>
                  </a:lnTo>
                  <a:cubicBezTo>
                    <a:pt x="2307204" y="0"/>
                    <a:pt x="2319142" y="4945"/>
                    <a:pt x="2327944" y="13747"/>
                  </a:cubicBezTo>
                  <a:cubicBezTo>
                    <a:pt x="2336746" y="22549"/>
                    <a:pt x="2341691" y="34487"/>
                    <a:pt x="2341691" y="46935"/>
                  </a:cubicBezTo>
                  <a:lnTo>
                    <a:pt x="2341691" y="341016"/>
                  </a:lnTo>
                  <a:cubicBezTo>
                    <a:pt x="2341691" y="353464"/>
                    <a:pt x="2336746" y="365403"/>
                    <a:pt x="2327944" y="374205"/>
                  </a:cubicBezTo>
                  <a:cubicBezTo>
                    <a:pt x="2319142" y="383007"/>
                    <a:pt x="2307204" y="387952"/>
                    <a:pt x="2294756" y="387952"/>
                  </a:cubicBezTo>
                  <a:lnTo>
                    <a:pt x="46935" y="387952"/>
                  </a:lnTo>
                  <a:cubicBezTo>
                    <a:pt x="34487" y="387952"/>
                    <a:pt x="22549" y="383007"/>
                    <a:pt x="13747" y="374205"/>
                  </a:cubicBezTo>
                  <a:cubicBezTo>
                    <a:pt x="4945" y="365403"/>
                    <a:pt x="0" y="353464"/>
                    <a:pt x="0" y="341016"/>
                  </a:cubicBezTo>
                  <a:lnTo>
                    <a:pt x="0" y="46935"/>
                  </a:lnTo>
                  <a:cubicBezTo>
                    <a:pt x="0" y="34487"/>
                    <a:pt x="4945" y="22549"/>
                    <a:pt x="13747" y="13747"/>
                  </a:cubicBezTo>
                  <a:cubicBezTo>
                    <a:pt x="22549" y="4945"/>
                    <a:pt x="34487" y="0"/>
                    <a:pt x="46935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2341691" cy="4736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23925" y="4489309"/>
            <a:ext cx="7853132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nachtaktiv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Revier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über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50 km²,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legen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pro Tag bis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zu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15 km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zurück</a:t>
            </a:r>
            <a:endParaRPr lang="en-US" sz="3999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731609" y="5962220"/>
            <a:ext cx="8907517" cy="2377250"/>
            <a:chOff x="0" y="0"/>
            <a:chExt cx="2479515" cy="66173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479516" cy="661736"/>
            </a:xfrm>
            <a:custGeom>
              <a:avLst/>
              <a:gdLst/>
              <a:ahLst/>
              <a:cxnLst/>
              <a:rect l="l" t="t" r="r" b="b"/>
              <a:pathLst>
                <a:path w="2479516" h="661736">
                  <a:moveTo>
                    <a:pt x="44326" y="0"/>
                  </a:moveTo>
                  <a:lnTo>
                    <a:pt x="2435189" y="0"/>
                  </a:lnTo>
                  <a:cubicBezTo>
                    <a:pt x="2446945" y="0"/>
                    <a:pt x="2458220" y="4670"/>
                    <a:pt x="2466533" y="12983"/>
                  </a:cubicBezTo>
                  <a:cubicBezTo>
                    <a:pt x="2474845" y="21296"/>
                    <a:pt x="2479516" y="32570"/>
                    <a:pt x="2479516" y="44326"/>
                  </a:cubicBezTo>
                  <a:lnTo>
                    <a:pt x="2479516" y="617410"/>
                  </a:lnTo>
                  <a:cubicBezTo>
                    <a:pt x="2479516" y="629166"/>
                    <a:pt x="2474845" y="640441"/>
                    <a:pt x="2466533" y="648753"/>
                  </a:cubicBezTo>
                  <a:cubicBezTo>
                    <a:pt x="2458220" y="657066"/>
                    <a:pt x="2446945" y="661736"/>
                    <a:pt x="2435189" y="661736"/>
                  </a:cubicBezTo>
                  <a:lnTo>
                    <a:pt x="44326" y="661736"/>
                  </a:lnTo>
                  <a:cubicBezTo>
                    <a:pt x="32570" y="661736"/>
                    <a:pt x="21296" y="657066"/>
                    <a:pt x="12983" y="648753"/>
                  </a:cubicBezTo>
                  <a:cubicBezTo>
                    <a:pt x="4670" y="640441"/>
                    <a:pt x="0" y="629166"/>
                    <a:pt x="0" y="617410"/>
                  </a:cubicBezTo>
                  <a:lnTo>
                    <a:pt x="0" y="44326"/>
                  </a:lnTo>
                  <a:cubicBezTo>
                    <a:pt x="0" y="32570"/>
                    <a:pt x="4670" y="21296"/>
                    <a:pt x="12983" y="12983"/>
                  </a:cubicBezTo>
                  <a:cubicBezTo>
                    <a:pt x="21296" y="4670"/>
                    <a:pt x="32570" y="0"/>
                    <a:pt x="44326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85725"/>
              <a:ext cx="2479515" cy="7474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23925" y="6178851"/>
            <a:ext cx="8715201" cy="205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gedrungene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Gestalt,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kurzer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Schwanz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mächtigen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länglichen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Kopf,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Rüssel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grauschwarzes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Fell (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Frischlinge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im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ersten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Monat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weiß-braun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gestreift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)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731609" y="8634745"/>
            <a:ext cx="9760226" cy="881204"/>
            <a:chOff x="0" y="0"/>
            <a:chExt cx="2716877" cy="24529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716877" cy="245294"/>
            </a:xfrm>
            <a:custGeom>
              <a:avLst/>
              <a:gdLst/>
              <a:ahLst/>
              <a:cxnLst/>
              <a:rect l="l" t="t" r="r" b="b"/>
              <a:pathLst>
                <a:path w="2716877" h="245294">
                  <a:moveTo>
                    <a:pt x="40454" y="0"/>
                  </a:moveTo>
                  <a:lnTo>
                    <a:pt x="2676423" y="0"/>
                  </a:lnTo>
                  <a:cubicBezTo>
                    <a:pt x="2698766" y="0"/>
                    <a:pt x="2716877" y="18112"/>
                    <a:pt x="2716877" y="40454"/>
                  </a:cubicBezTo>
                  <a:lnTo>
                    <a:pt x="2716877" y="204840"/>
                  </a:lnTo>
                  <a:cubicBezTo>
                    <a:pt x="2716877" y="227182"/>
                    <a:pt x="2698766" y="245294"/>
                    <a:pt x="2676423" y="245294"/>
                  </a:cubicBezTo>
                  <a:lnTo>
                    <a:pt x="40454" y="245294"/>
                  </a:lnTo>
                  <a:cubicBezTo>
                    <a:pt x="18112" y="245294"/>
                    <a:pt x="0" y="227182"/>
                    <a:pt x="0" y="204840"/>
                  </a:cubicBezTo>
                  <a:lnTo>
                    <a:pt x="0" y="40454"/>
                  </a:lnTo>
                  <a:cubicBezTo>
                    <a:pt x="0" y="18112"/>
                    <a:pt x="18112" y="0"/>
                    <a:pt x="40454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85725"/>
              <a:ext cx="2716877" cy="331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923925" y="8853820"/>
            <a:ext cx="9567909" cy="53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Ernährung: Pflanzen, Wurzeln &amp; Insekten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0653759" y="6304276"/>
            <a:ext cx="4719898" cy="846570"/>
            <a:chOff x="0" y="0"/>
            <a:chExt cx="1313841" cy="23565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313841" cy="235653"/>
            </a:xfrm>
            <a:custGeom>
              <a:avLst/>
              <a:gdLst/>
              <a:ahLst/>
              <a:cxnLst/>
              <a:rect l="l" t="t" r="r" b="b"/>
              <a:pathLst>
                <a:path w="1313841" h="235653">
                  <a:moveTo>
                    <a:pt x="83654" y="0"/>
                  </a:moveTo>
                  <a:lnTo>
                    <a:pt x="1230187" y="0"/>
                  </a:lnTo>
                  <a:cubicBezTo>
                    <a:pt x="1252373" y="0"/>
                    <a:pt x="1273651" y="8814"/>
                    <a:pt x="1289339" y="24502"/>
                  </a:cubicBezTo>
                  <a:cubicBezTo>
                    <a:pt x="1305027" y="40190"/>
                    <a:pt x="1313841" y="61468"/>
                    <a:pt x="1313841" y="83654"/>
                  </a:cubicBezTo>
                  <a:lnTo>
                    <a:pt x="1313841" y="151999"/>
                  </a:lnTo>
                  <a:cubicBezTo>
                    <a:pt x="1313841" y="198200"/>
                    <a:pt x="1276388" y="235653"/>
                    <a:pt x="1230187" y="235653"/>
                  </a:cubicBezTo>
                  <a:lnTo>
                    <a:pt x="83654" y="235653"/>
                  </a:lnTo>
                  <a:cubicBezTo>
                    <a:pt x="61468" y="235653"/>
                    <a:pt x="40190" y="226839"/>
                    <a:pt x="24502" y="211151"/>
                  </a:cubicBezTo>
                  <a:cubicBezTo>
                    <a:pt x="8814" y="195463"/>
                    <a:pt x="0" y="174185"/>
                    <a:pt x="0" y="151999"/>
                  </a:cubicBezTo>
                  <a:lnTo>
                    <a:pt x="0" y="83654"/>
                  </a:lnTo>
                  <a:cubicBezTo>
                    <a:pt x="0" y="61468"/>
                    <a:pt x="8814" y="40190"/>
                    <a:pt x="24502" y="24502"/>
                  </a:cubicBezTo>
                  <a:cubicBezTo>
                    <a:pt x="40190" y="8814"/>
                    <a:pt x="61468" y="0"/>
                    <a:pt x="83654" y="0"/>
                  </a:cubicBezTo>
                  <a:close/>
                </a:path>
              </a:pathLst>
            </a:custGeom>
            <a:solidFill>
              <a:srgbClr val="0B544B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85725"/>
              <a:ext cx="1313841" cy="3213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653759" y="7264557"/>
            <a:ext cx="7182794" cy="2335597"/>
            <a:chOff x="0" y="0"/>
            <a:chExt cx="1999418" cy="65014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999418" cy="650142"/>
            </a:xfrm>
            <a:custGeom>
              <a:avLst/>
              <a:gdLst/>
              <a:ahLst/>
              <a:cxnLst/>
              <a:rect l="l" t="t" r="r" b="b"/>
              <a:pathLst>
                <a:path w="1999418" h="650142">
                  <a:moveTo>
                    <a:pt x="54970" y="0"/>
                  </a:moveTo>
                  <a:lnTo>
                    <a:pt x="1944448" y="0"/>
                  </a:lnTo>
                  <a:cubicBezTo>
                    <a:pt x="1974807" y="0"/>
                    <a:pt x="1999418" y="24611"/>
                    <a:pt x="1999418" y="54970"/>
                  </a:cubicBezTo>
                  <a:lnTo>
                    <a:pt x="1999418" y="595172"/>
                  </a:lnTo>
                  <a:cubicBezTo>
                    <a:pt x="1999418" y="625531"/>
                    <a:pt x="1974807" y="650142"/>
                    <a:pt x="1944448" y="650142"/>
                  </a:cubicBezTo>
                  <a:lnTo>
                    <a:pt x="54970" y="650142"/>
                  </a:lnTo>
                  <a:cubicBezTo>
                    <a:pt x="24611" y="650142"/>
                    <a:pt x="0" y="625531"/>
                    <a:pt x="0" y="595172"/>
                  </a:cubicBezTo>
                  <a:lnTo>
                    <a:pt x="0" y="54970"/>
                  </a:lnTo>
                  <a:cubicBezTo>
                    <a:pt x="0" y="24611"/>
                    <a:pt x="24611" y="0"/>
                    <a:pt x="54970" y="0"/>
                  </a:cubicBezTo>
                  <a:close/>
                </a:path>
              </a:pathLst>
            </a:custGeom>
            <a:solidFill>
              <a:srgbClr val="0B544B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85725"/>
              <a:ext cx="1999418" cy="7358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0946629" y="6472740"/>
            <a:ext cx="5178948" cy="53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Wusstest du ...?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022055" y="7445884"/>
            <a:ext cx="6399170" cy="255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um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sich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vor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Insektenstichen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&amp;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Zeckenbissen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zu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schützen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nehmen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sie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Schlammbäder</a:t>
            </a:r>
            <a:endParaRPr lang="en-US" sz="3999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3999"/>
              </a:lnSpc>
            </a:pPr>
            <a:endParaRPr lang="en-US" sz="3999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4" name="Freeform 34"/>
          <p:cNvSpPr/>
          <p:nvPr/>
        </p:nvSpPr>
        <p:spPr>
          <a:xfrm flipH="1">
            <a:off x="15373657" y="2731419"/>
            <a:ext cx="2462896" cy="2233508"/>
          </a:xfrm>
          <a:custGeom>
            <a:avLst/>
            <a:gdLst/>
            <a:ahLst/>
            <a:cxnLst/>
            <a:rect l="l" t="t" r="r" b="b"/>
            <a:pathLst>
              <a:path w="2462896" h="2233508">
                <a:moveTo>
                  <a:pt x="2462896" y="0"/>
                </a:moveTo>
                <a:lnTo>
                  <a:pt x="0" y="0"/>
                </a:lnTo>
                <a:lnTo>
                  <a:pt x="0" y="2233509"/>
                </a:lnTo>
                <a:lnTo>
                  <a:pt x="2462896" y="2233509"/>
                </a:lnTo>
                <a:lnTo>
                  <a:pt x="2462896" y="0"/>
                </a:lnTo>
                <a:close/>
              </a:path>
            </a:pathLst>
          </a:custGeom>
          <a:blipFill>
            <a:blip r:embed="rId2"/>
            <a:stretch>
              <a:fillRect l="-3502" r="-3502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5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609" y="2081002"/>
            <a:ext cx="11856996" cy="894416"/>
            <a:chOff x="0" y="0"/>
            <a:chExt cx="3300539" cy="2489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00538" cy="248972"/>
            </a:xfrm>
            <a:custGeom>
              <a:avLst/>
              <a:gdLst/>
              <a:ahLst/>
              <a:cxnLst/>
              <a:rect l="l" t="t" r="r" b="b"/>
              <a:pathLst>
                <a:path w="3300538" h="248972">
                  <a:moveTo>
                    <a:pt x="33300" y="0"/>
                  </a:moveTo>
                  <a:lnTo>
                    <a:pt x="3267239" y="0"/>
                  </a:lnTo>
                  <a:cubicBezTo>
                    <a:pt x="3285630" y="0"/>
                    <a:pt x="3300538" y="14909"/>
                    <a:pt x="3300538" y="33300"/>
                  </a:cubicBezTo>
                  <a:lnTo>
                    <a:pt x="3300538" y="215672"/>
                  </a:lnTo>
                  <a:cubicBezTo>
                    <a:pt x="3300538" y="224503"/>
                    <a:pt x="3297030" y="232973"/>
                    <a:pt x="3290785" y="239218"/>
                  </a:cubicBezTo>
                  <a:cubicBezTo>
                    <a:pt x="3284540" y="245463"/>
                    <a:pt x="3276070" y="248972"/>
                    <a:pt x="3267239" y="248972"/>
                  </a:cubicBezTo>
                  <a:lnTo>
                    <a:pt x="33300" y="248972"/>
                  </a:lnTo>
                  <a:cubicBezTo>
                    <a:pt x="14909" y="248972"/>
                    <a:pt x="0" y="234063"/>
                    <a:pt x="0" y="215672"/>
                  </a:cubicBezTo>
                  <a:lnTo>
                    <a:pt x="0" y="33300"/>
                  </a:lnTo>
                  <a:cubicBezTo>
                    <a:pt x="0" y="24468"/>
                    <a:pt x="3508" y="15998"/>
                    <a:pt x="9753" y="9753"/>
                  </a:cubicBezTo>
                  <a:cubicBezTo>
                    <a:pt x="15998" y="3508"/>
                    <a:pt x="24468" y="0"/>
                    <a:pt x="33300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300539" cy="334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31609" y="679354"/>
            <a:ext cx="17137414" cy="1057247"/>
            <a:chOff x="0" y="0"/>
            <a:chExt cx="4770407" cy="2942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0407" cy="294297"/>
            </a:xfrm>
            <a:custGeom>
              <a:avLst/>
              <a:gdLst/>
              <a:ahLst/>
              <a:cxnLst/>
              <a:rect l="l" t="t" r="r" b="b"/>
              <a:pathLst>
                <a:path w="4770407" h="294297">
                  <a:moveTo>
                    <a:pt x="23040" y="0"/>
                  </a:moveTo>
                  <a:lnTo>
                    <a:pt x="4747368" y="0"/>
                  </a:lnTo>
                  <a:cubicBezTo>
                    <a:pt x="4760092" y="0"/>
                    <a:pt x="4770407" y="10315"/>
                    <a:pt x="4770407" y="23040"/>
                  </a:cubicBezTo>
                  <a:lnTo>
                    <a:pt x="4770407" y="271258"/>
                  </a:lnTo>
                  <a:cubicBezTo>
                    <a:pt x="4770407" y="283982"/>
                    <a:pt x="4760092" y="294297"/>
                    <a:pt x="4747368" y="294297"/>
                  </a:cubicBezTo>
                  <a:lnTo>
                    <a:pt x="23040" y="294297"/>
                  </a:lnTo>
                  <a:cubicBezTo>
                    <a:pt x="10315" y="294297"/>
                    <a:pt x="0" y="283982"/>
                    <a:pt x="0" y="271258"/>
                  </a:cubicBezTo>
                  <a:lnTo>
                    <a:pt x="0" y="23040"/>
                  </a:lnTo>
                  <a:cubicBezTo>
                    <a:pt x="0" y="10315"/>
                    <a:pt x="10315" y="0"/>
                    <a:pt x="23040" y="0"/>
                  </a:cubicBezTo>
                  <a:close/>
                </a:path>
              </a:pathLst>
            </a:custGeom>
            <a:solidFill>
              <a:srgbClr val="97A25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0407" cy="332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95350" y="2298773"/>
            <a:ext cx="11693255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im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Sommer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braunrotes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im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Winter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graubraunes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Fell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1609" y="871730"/>
            <a:ext cx="17137414" cy="86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3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ROTHIRSCH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813479" y="3318319"/>
            <a:ext cx="16693153" cy="1386229"/>
            <a:chOff x="0" y="0"/>
            <a:chExt cx="4646742" cy="3858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646742" cy="385874"/>
            </a:xfrm>
            <a:custGeom>
              <a:avLst/>
              <a:gdLst/>
              <a:ahLst/>
              <a:cxnLst/>
              <a:rect l="l" t="t" r="r" b="b"/>
              <a:pathLst>
                <a:path w="4646742" h="385874">
                  <a:moveTo>
                    <a:pt x="23653" y="0"/>
                  </a:moveTo>
                  <a:lnTo>
                    <a:pt x="4623089" y="0"/>
                  </a:lnTo>
                  <a:cubicBezTo>
                    <a:pt x="4636152" y="0"/>
                    <a:pt x="4646742" y="10590"/>
                    <a:pt x="4646742" y="23653"/>
                  </a:cubicBezTo>
                  <a:lnTo>
                    <a:pt x="4646742" y="362221"/>
                  </a:lnTo>
                  <a:cubicBezTo>
                    <a:pt x="4646742" y="375284"/>
                    <a:pt x="4636152" y="385874"/>
                    <a:pt x="4623089" y="385874"/>
                  </a:cubicBezTo>
                  <a:lnTo>
                    <a:pt x="23653" y="385874"/>
                  </a:lnTo>
                  <a:cubicBezTo>
                    <a:pt x="10590" y="385874"/>
                    <a:pt x="0" y="375284"/>
                    <a:pt x="0" y="362221"/>
                  </a:cubicBezTo>
                  <a:lnTo>
                    <a:pt x="0" y="23653"/>
                  </a:lnTo>
                  <a:cubicBezTo>
                    <a:pt x="0" y="10590"/>
                    <a:pt x="10590" y="0"/>
                    <a:pt x="23653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85725"/>
              <a:ext cx="4646742" cy="4715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77221" y="3536089"/>
            <a:ext cx="16891803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Männliche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Tiere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tragen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Geweihe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(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werden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jährlich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zwischen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März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&amp; April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abgeworfen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wachsen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innerhalb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von 120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Tagen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nach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).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31609" y="5047447"/>
            <a:ext cx="7936634" cy="914773"/>
            <a:chOff x="0" y="0"/>
            <a:chExt cx="2209258" cy="2546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09259" cy="254638"/>
            </a:xfrm>
            <a:custGeom>
              <a:avLst/>
              <a:gdLst/>
              <a:ahLst/>
              <a:cxnLst/>
              <a:rect l="l" t="t" r="r" b="b"/>
              <a:pathLst>
                <a:path w="2209259" h="254638">
                  <a:moveTo>
                    <a:pt x="49749" y="0"/>
                  </a:moveTo>
                  <a:lnTo>
                    <a:pt x="2159510" y="0"/>
                  </a:lnTo>
                  <a:cubicBezTo>
                    <a:pt x="2186985" y="0"/>
                    <a:pt x="2209259" y="22273"/>
                    <a:pt x="2209259" y="49749"/>
                  </a:cubicBezTo>
                  <a:lnTo>
                    <a:pt x="2209259" y="204889"/>
                  </a:lnTo>
                  <a:cubicBezTo>
                    <a:pt x="2209259" y="232365"/>
                    <a:pt x="2186985" y="254638"/>
                    <a:pt x="2159510" y="254638"/>
                  </a:cubicBezTo>
                  <a:lnTo>
                    <a:pt x="49749" y="254638"/>
                  </a:lnTo>
                  <a:cubicBezTo>
                    <a:pt x="22273" y="254638"/>
                    <a:pt x="0" y="232365"/>
                    <a:pt x="0" y="204889"/>
                  </a:cubicBezTo>
                  <a:lnTo>
                    <a:pt x="0" y="49749"/>
                  </a:lnTo>
                  <a:cubicBezTo>
                    <a:pt x="0" y="22273"/>
                    <a:pt x="22273" y="0"/>
                    <a:pt x="49749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2209258" cy="340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95350" y="5265218"/>
            <a:ext cx="7772893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nachts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&amp; in der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Dämmerung</a:t>
            </a: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aktiv</a:t>
            </a:r>
            <a:endParaRPr lang="en-US" sz="3999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9043377" y="5045023"/>
            <a:ext cx="8825646" cy="913464"/>
            <a:chOff x="0" y="0"/>
            <a:chExt cx="2456726" cy="25427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456726" cy="254274"/>
            </a:xfrm>
            <a:custGeom>
              <a:avLst/>
              <a:gdLst/>
              <a:ahLst/>
              <a:cxnLst/>
              <a:rect l="l" t="t" r="r" b="b"/>
              <a:pathLst>
                <a:path w="2456726" h="254274">
                  <a:moveTo>
                    <a:pt x="44738" y="0"/>
                  </a:moveTo>
                  <a:lnTo>
                    <a:pt x="2411988" y="0"/>
                  </a:lnTo>
                  <a:cubicBezTo>
                    <a:pt x="2423853" y="0"/>
                    <a:pt x="2435233" y="4713"/>
                    <a:pt x="2443623" y="13103"/>
                  </a:cubicBezTo>
                  <a:cubicBezTo>
                    <a:pt x="2452012" y="21493"/>
                    <a:pt x="2456726" y="32872"/>
                    <a:pt x="2456726" y="44738"/>
                  </a:cubicBezTo>
                  <a:lnTo>
                    <a:pt x="2456726" y="209536"/>
                  </a:lnTo>
                  <a:cubicBezTo>
                    <a:pt x="2456726" y="221402"/>
                    <a:pt x="2452012" y="232781"/>
                    <a:pt x="2443623" y="241171"/>
                  </a:cubicBezTo>
                  <a:cubicBezTo>
                    <a:pt x="2435233" y="249561"/>
                    <a:pt x="2423853" y="254274"/>
                    <a:pt x="2411988" y="254274"/>
                  </a:cubicBezTo>
                  <a:lnTo>
                    <a:pt x="44738" y="254274"/>
                  </a:lnTo>
                  <a:cubicBezTo>
                    <a:pt x="32872" y="254274"/>
                    <a:pt x="21493" y="249561"/>
                    <a:pt x="13103" y="241171"/>
                  </a:cubicBezTo>
                  <a:cubicBezTo>
                    <a:pt x="4713" y="232781"/>
                    <a:pt x="0" y="221402"/>
                    <a:pt x="0" y="209536"/>
                  </a:cubicBezTo>
                  <a:lnTo>
                    <a:pt x="0" y="44738"/>
                  </a:lnTo>
                  <a:cubicBezTo>
                    <a:pt x="0" y="32872"/>
                    <a:pt x="4713" y="21493"/>
                    <a:pt x="13103" y="13103"/>
                  </a:cubicBezTo>
                  <a:cubicBezTo>
                    <a:pt x="21493" y="4713"/>
                    <a:pt x="32872" y="0"/>
                    <a:pt x="44738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85725"/>
              <a:ext cx="2456726" cy="339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207118" y="5262794"/>
            <a:ext cx="8661905" cy="53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Revier erstreckt sich auf 5 bis 30 km²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2944955" y="2081002"/>
            <a:ext cx="3968317" cy="861038"/>
            <a:chOff x="0" y="0"/>
            <a:chExt cx="1104629" cy="23968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04629" cy="239680"/>
            </a:xfrm>
            <a:custGeom>
              <a:avLst/>
              <a:gdLst/>
              <a:ahLst/>
              <a:cxnLst/>
              <a:rect l="l" t="t" r="r" b="b"/>
              <a:pathLst>
                <a:path w="1104629" h="239680">
                  <a:moveTo>
                    <a:pt x="99498" y="0"/>
                  </a:moveTo>
                  <a:lnTo>
                    <a:pt x="1005132" y="0"/>
                  </a:lnTo>
                  <a:cubicBezTo>
                    <a:pt x="1031520" y="0"/>
                    <a:pt x="1056828" y="10483"/>
                    <a:pt x="1075487" y="29142"/>
                  </a:cubicBezTo>
                  <a:cubicBezTo>
                    <a:pt x="1094146" y="47802"/>
                    <a:pt x="1104629" y="73109"/>
                    <a:pt x="1104629" y="99498"/>
                  </a:cubicBezTo>
                  <a:lnTo>
                    <a:pt x="1104629" y="140183"/>
                  </a:lnTo>
                  <a:cubicBezTo>
                    <a:pt x="1104629" y="166571"/>
                    <a:pt x="1094146" y="191879"/>
                    <a:pt x="1075487" y="210538"/>
                  </a:cubicBezTo>
                  <a:cubicBezTo>
                    <a:pt x="1056828" y="229198"/>
                    <a:pt x="1031520" y="239680"/>
                    <a:pt x="1005132" y="239680"/>
                  </a:cubicBezTo>
                  <a:lnTo>
                    <a:pt x="99498" y="239680"/>
                  </a:lnTo>
                  <a:cubicBezTo>
                    <a:pt x="73109" y="239680"/>
                    <a:pt x="47802" y="229198"/>
                    <a:pt x="29142" y="210538"/>
                  </a:cubicBezTo>
                  <a:cubicBezTo>
                    <a:pt x="10483" y="191879"/>
                    <a:pt x="0" y="166571"/>
                    <a:pt x="0" y="140183"/>
                  </a:cubicBezTo>
                  <a:lnTo>
                    <a:pt x="0" y="99498"/>
                  </a:lnTo>
                  <a:cubicBezTo>
                    <a:pt x="0" y="73109"/>
                    <a:pt x="10483" y="47802"/>
                    <a:pt x="29142" y="29142"/>
                  </a:cubicBezTo>
                  <a:cubicBezTo>
                    <a:pt x="47802" y="10483"/>
                    <a:pt x="73109" y="0"/>
                    <a:pt x="99498" y="0"/>
                  </a:cubicBezTo>
                  <a:close/>
                </a:path>
              </a:pathLst>
            </a:custGeom>
            <a:solidFill>
              <a:srgbClr val="B5905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85725"/>
              <a:ext cx="1104629" cy="3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3108696" y="2298773"/>
            <a:ext cx="3804576" cy="53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Pflanzenfresser</a:t>
            </a:r>
          </a:p>
        </p:txBody>
      </p:sp>
      <p:sp>
        <p:nvSpPr>
          <p:cNvPr id="26" name="Freeform 26"/>
          <p:cNvSpPr/>
          <p:nvPr/>
        </p:nvSpPr>
        <p:spPr>
          <a:xfrm>
            <a:off x="6555026" y="6305120"/>
            <a:ext cx="6168200" cy="3492743"/>
          </a:xfrm>
          <a:custGeom>
            <a:avLst/>
            <a:gdLst/>
            <a:ahLst/>
            <a:cxnLst/>
            <a:rect l="l" t="t" r="r" b="b"/>
            <a:pathLst>
              <a:path w="6168200" h="3492743">
                <a:moveTo>
                  <a:pt x="0" y="0"/>
                </a:moveTo>
                <a:lnTo>
                  <a:pt x="6168200" y="0"/>
                </a:lnTo>
                <a:lnTo>
                  <a:pt x="6168200" y="3492743"/>
                </a:lnTo>
                <a:lnTo>
                  <a:pt x="0" y="349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878</Words>
  <Application>Microsoft Office PowerPoint</Application>
  <PresentationFormat>Custom</PresentationFormat>
  <Paragraphs>104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Arimo Bold</vt:lpstr>
      <vt:lpstr>Arial</vt:lpstr>
      <vt:lpstr>Arimo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Wald- &amp; Wildtiere</dc:title>
  <dc:creator>Roswitha</dc:creator>
  <cp:lastModifiedBy>Kuratorium</cp:lastModifiedBy>
  <cp:revision>5</cp:revision>
  <dcterms:created xsi:type="dcterms:W3CDTF">2006-08-16T00:00:00Z</dcterms:created>
  <dcterms:modified xsi:type="dcterms:W3CDTF">2024-11-15T07:40:28Z</dcterms:modified>
  <dc:identifier>DAGMaYBfD00</dc:identifier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